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409" r:id="rId3"/>
    <p:sldId id="413" r:id="rId4"/>
    <p:sldId id="421" r:id="rId5"/>
    <p:sldId id="422" r:id="rId6"/>
    <p:sldId id="420" r:id="rId7"/>
    <p:sldId id="428" r:id="rId9"/>
    <p:sldId id="446" r:id="rId10"/>
    <p:sldId id="447" r:id="rId11"/>
    <p:sldId id="448" r:id="rId12"/>
    <p:sldId id="461" r:id="rId13"/>
    <p:sldId id="463" r:id="rId14"/>
    <p:sldId id="476" r:id="rId15"/>
    <p:sldId id="477" r:id="rId16"/>
    <p:sldId id="478" r:id="rId17"/>
    <p:sldId id="491" r:id="rId18"/>
    <p:sldId id="479" r:id="rId19"/>
    <p:sldId id="480" r:id="rId20"/>
    <p:sldId id="493" r:id="rId21"/>
    <p:sldId id="481" r:id="rId22"/>
    <p:sldId id="482" r:id="rId23"/>
    <p:sldId id="433" r:id="rId24"/>
    <p:sldId id="423" r:id="rId25"/>
    <p:sldId id="440" r:id="rId26"/>
    <p:sldId id="424" r:id="rId27"/>
    <p:sldId id="435" r:id="rId28"/>
    <p:sldId id="418" r:id="rId29"/>
    <p:sldId id="434" r:id="rId30"/>
    <p:sldId id="419"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17"/>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2" name="Freeform 5"/>
          <p:cNvSpPr/>
          <p:nvPr/>
        </p:nvSpPr>
        <p:spPr bwMode="auto">
          <a:xfrm>
            <a:off x="3854336" y="706217"/>
            <a:ext cx="246057" cy="401461"/>
          </a:xfrm>
          <a:custGeom>
            <a:avLst/>
            <a:gdLst>
              <a:gd name="T0" fmla="*/ 7 w 171"/>
              <a:gd name="T1" fmla="*/ 0 h 279"/>
              <a:gd name="T2" fmla="*/ 0 w 171"/>
              <a:gd name="T3" fmla="*/ 10 h 279"/>
              <a:gd name="T4" fmla="*/ 160 w 171"/>
              <a:gd name="T5" fmla="*/ 98 h 279"/>
              <a:gd name="T6" fmla="*/ 160 w 171"/>
              <a:gd name="T7" fmla="*/ 279 h 279"/>
              <a:gd name="T8" fmla="*/ 171 w 171"/>
              <a:gd name="T9" fmla="*/ 279 h 279"/>
              <a:gd name="T10" fmla="*/ 167 w 171"/>
              <a:gd name="T11" fmla="*/ 91 h 279"/>
              <a:gd name="T12" fmla="*/ 167 w 171"/>
              <a:gd name="T13" fmla="*/ 91 h 279"/>
              <a:gd name="T14" fmla="*/ 167 w 171"/>
              <a:gd name="T15" fmla="*/ 91 h 279"/>
              <a:gd name="T16" fmla="*/ 7 w 171"/>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79">
                <a:moveTo>
                  <a:pt x="7" y="0"/>
                </a:moveTo>
                <a:lnTo>
                  <a:pt x="0" y="10"/>
                </a:lnTo>
                <a:lnTo>
                  <a:pt x="160" y="98"/>
                </a:lnTo>
                <a:lnTo>
                  <a:pt x="160" y="279"/>
                </a:lnTo>
                <a:lnTo>
                  <a:pt x="171" y="279"/>
                </a:lnTo>
                <a:lnTo>
                  <a:pt x="167" y="91"/>
                </a:lnTo>
                <a:lnTo>
                  <a:pt x="167" y="91"/>
                </a:lnTo>
                <a:lnTo>
                  <a:pt x="167" y="91"/>
                </a:lnTo>
                <a:lnTo>
                  <a:pt x="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6"/>
          <p:cNvSpPr/>
          <p:nvPr/>
        </p:nvSpPr>
        <p:spPr bwMode="auto">
          <a:xfrm>
            <a:off x="3834191" y="460160"/>
            <a:ext cx="240301" cy="401461"/>
          </a:xfrm>
          <a:custGeom>
            <a:avLst/>
            <a:gdLst>
              <a:gd name="T0" fmla="*/ 164 w 167"/>
              <a:gd name="T1" fmla="*/ 279 h 279"/>
              <a:gd name="T2" fmla="*/ 167 w 167"/>
              <a:gd name="T3" fmla="*/ 272 h 279"/>
              <a:gd name="T4" fmla="*/ 10 w 167"/>
              <a:gd name="T5" fmla="*/ 181 h 279"/>
              <a:gd name="T6" fmla="*/ 10 w 167"/>
              <a:gd name="T7" fmla="*/ 0 h 279"/>
              <a:gd name="T8" fmla="*/ 0 w 167"/>
              <a:gd name="T9" fmla="*/ 0 h 279"/>
              <a:gd name="T10" fmla="*/ 0 w 167"/>
              <a:gd name="T11" fmla="*/ 188 h 279"/>
              <a:gd name="T12" fmla="*/ 0 w 167"/>
              <a:gd name="T13" fmla="*/ 188 h 279"/>
              <a:gd name="T14" fmla="*/ 0 w 167"/>
              <a:gd name="T15" fmla="*/ 188 h 279"/>
              <a:gd name="T16" fmla="*/ 164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279"/>
                </a:moveTo>
                <a:lnTo>
                  <a:pt x="167" y="272"/>
                </a:lnTo>
                <a:lnTo>
                  <a:pt x="10" y="181"/>
                </a:lnTo>
                <a:lnTo>
                  <a:pt x="10" y="0"/>
                </a:lnTo>
                <a:lnTo>
                  <a:pt x="0" y="0"/>
                </a:lnTo>
                <a:lnTo>
                  <a:pt x="0" y="188"/>
                </a:lnTo>
                <a:lnTo>
                  <a:pt x="0" y="188"/>
                </a:lnTo>
                <a:lnTo>
                  <a:pt x="0" y="188"/>
                </a:lnTo>
                <a:lnTo>
                  <a:pt x="16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7"/>
          <p:cNvSpPr/>
          <p:nvPr/>
        </p:nvSpPr>
        <p:spPr bwMode="auto">
          <a:xfrm>
            <a:off x="3582380" y="329218"/>
            <a:ext cx="241740" cy="401461"/>
          </a:xfrm>
          <a:custGeom>
            <a:avLst/>
            <a:gdLst>
              <a:gd name="T0" fmla="*/ 4 w 168"/>
              <a:gd name="T1" fmla="*/ 0 h 279"/>
              <a:gd name="T2" fmla="*/ 0 w 168"/>
              <a:gd name="T3" fmla="*/ 7 h 279"/>
              <a:gd name="T4" fmla="*/ 157 w 168"/>
              <a:gd name="T5" fmla="*/ 98 h 279"/>
              <a:gd name="T6" fmla="*/ 157 w 168"/>
              <a:gd name="T7" fmla="*/ 279 h 279"/>
              <a:gd name="T8" fmla="*/ 168 w 168"/>
              <a:gd name="T9" fmla="*/ 279 h 279"/>
              <a:gd name="T10" fmla="*/ 168 w 168"/>
              <a:gd name="T11" fmla="*/ 94 h 279"/>
              <a:gd name="T12" fmla="*/ 168 w 168"/>
              <a:gd name="T13" fmla="*/ 94 h 279"/>
              <a:gd name="T14" fmla="*/ 168 w 168"/>
              <a:gd name="T15" fmla="*/ 94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7"/>
                </a:lnTo>
                <a:lnTo>
                  <a:pt x="157" y="98"/>
                </a:lnTo>
                <a:lnTo>
                  <a:pt x="157" y="279"/>
                </a:lnTo>
                <a:lnTo>
                  <a:pt x="168" y="279"/>
                </a:lnTo>
                <a:lnTo>
                  <a:pt x="168" y="94"/>
                </a:lnTo>
                <a:lnTo>
                  <a:pt x="168" y="94"/>
                </a:lnTo>
                <a:lnTo>
                  <a:pt x="168" y="94"/>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8"/>
          <p:cNvSpPr/>
          <p:nvPr/>
        </p:nvSpPr>
        <p:spPr bwMode="auto">
          <a:xfrm>
            <a:off x="3662960" y="831403"/>
            <a:ext cx="235984" cy="402899"/>
          </a:xfrm>
          <a:custGeom>
            <a:avLst/>
            <a:gdLst>
              <a:gd name="T0" fmla="*/ 161 w 164"/>
              <a:gd name="T1" fmla="*/ 280 h 280"/>
              <a:gd name="T2" fmla="*/ 164 w 164"/>
              <a:gd name="T3" fmla="*/ 273 h 280"/>
              <a:gd name="T4" fmla="*/ 7 w 164"/>
              <a:gd name="T5" fmla="*/ 182 h 280"/>
              <a:gd name="T6" fmla="*/ 7 w 164"/>
              <a:gd name="T7" fmla="*/ 0 h 280"/>
              <a:gd name="T8" fmla="*/ 0 w 164"/>
              <a:gd name="T9" fmla="*/ 0 h 280"/>
              <a:gd name="T10" fmla="*/ 0 w 164"/>
              <a:gd name="T11" fmla="*/ 185 h 280"/>
              <a:gd name="T12" fmla="*/ 0 w 164"/>
              <a:gd name="T13" fmla="*/ 185 h 280"/>
              <a:gd name="T14" fmla="*/ 0 w 164"/>
              <a:gd name="T15" fmla="*/ 185 h 280"/>
              <a:gd name="T16" fmla="*/ 161 w 16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161" y="280"/>
                </a:moveTo>
                <a:lnTo>
                  <a:pt x="164" y="273"/>
                </a:lnTo>
                <a:lnTo>
                  <a:pt x="7" y="182"/>
                </a:lnTo>
                <a:lnTo>
                  <a:pt x="7" y="0"/>
                </a:lnTo>
                <a:lnTo>
                  <a:pt x="0" y="0"/>
                </a:lnTo>
                <a:lnTo>
                  <a:pt x="0" y="185"/>
                </a:lnTo>
                <a:lnTo>
                  <a:pt x="0" y="185"/>
                </a:lnTo>
                <a:lnTo>
                  <a:pt x="0" y="185"/>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9"/>
          <p:cNvSpPr/>
          <p:nvPr/>
        </p:nvSpPr>
        <p:spPr bwMode="auto">
          <a:xfrm>
            <a:off x="3156458" y="706217"/>
            <a:ext cx="466212" cy="538159"/>
          </a:xfrm>
          <a:custGeom>
            <a:avLst/>
            <a:gdLst>
              <a:gd name="T0" fmla="*/ 324 w 324"/>
              <a:gd name="T1" fmla="*/ 279 h 374"/>
              <a:gd name="T2" fmla="*/ 324 w 324"/>
              <a:gd name="T3" fmla="*/ 94 h 374"/>
              <a:gd name="T4" fmla="*/ 321 w 324"/>
              <a:gd name="T5" fmla="*/ 94 h 374"/>
              <a:gd name="T6" fmla="*/ 324 w 324"/>
              <a:gd name="T7" fmla="*/ 94 h 374"/>
              <a:gd name="T8" fmla="*/ 160 w 324"/>
              <a:gd name="T9" fmla="*/ 0 h 374"/>
              <a:gd name="T10" fmla="*/ 157 w 324"/>
              <a:gd name="T11" fmla="*/ 7 h 374"/>
              <a:gd name="T12" fmla="*/ 314 w 324"/>
              <a:gd name="T13" fmla="*/ 98 h 374"/>
              <a:gd name="T14" fmla="*/ 314 w 324"/>
              <a:gd name="T15" fmla="*/ 272 h 374"/>
              <a:gd name="T16" fmla="*/ 164 w 324"/>
              <a:gd name="T17" fmla="*/ 363 h 374"/>
              <a:gd name="T18" fmla="*/ 3 w 324"/>
              <a:gd name="T19" fmla="*/ 272 h 374"/>
              <a:gd name="T20" fmla="*/ 0 w 324"/>
              <a:gd name="T21" fmla="*/ 283 h 374"/>
              <a:gd name="T22" fmla="*/ 164 w 324"/>
              <a:gd name="T23" fmla="*/ 374 h 374"/>
              <a:gd name="T24" fmla="*/ 164 w 324"/>
              <a:gd name="T25" fmla="*/ 374 h 374"/>
              <a:gd name="T26" fmla="*/ 164 w 324"/>
              <a:gd name="T27" fmla="*/ 374 h 374"/>
              <a:gd name="T28" fmla="*/ 324 w 324"/>
              <a:gd name="T29" fmla="*/ 27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4" h="374">
                <a:moveTo>
                  <a:pt x="324" y="279"/>
                </a:moveTo>
                <a:lnTo>
                  <a:pt x="324" y="94"/>
                </a:lnTo>
                <a:lnTo>
                  <a:pt x="321" y="94"/>
                </a:lnTo>
                <a:lnTo>
                  <a:pt x="324" y="94"/>
                </a:lnTo>
                <a:lnTo>
                  <a:pt x="160" y="0"/>
                </a:lnTo>
                <a:lnTo>
                  <a:pt x="157" y="7"/>
                </a:lnTo>
                <a:lnTo>
                  <a:pt x="314" y="98"/>
                </a:lnTo>
                <a:lnTo>
                  <a:pt x="314" y="272"/>
                </a:lnTo>
                <a:lnTo>
                  <a:pt x="164" y="363"/>
                </a:lnTo>
                <a:lnTo>
                  <a:pt x="3" y="272"/>
                </a:lnTo>
                <a:lnTo>
                  <a:pt x="0" y="283"/>
                </a:lnTo>
                <a:lnTo>
                  <a:pt x="164" y="374"/>
                </a:lnTo>
                <a:lnTo>
                  <a:pt x="164" y="374"/>
                </a:lnTo>
                <a:lnTo>
                  <a:pt x="164" y="374"/>
                </a:lnTo>
                <a:lnTo>
                  <a:pt x="32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0"/>
          <p:cNvSpPr/>
          <p:nvPr/>
        </p:nvSpPr>
        <p:spPr bwMode="auto">
          <a:xfrm>
            <a:off x="3396758" y="1123506"/>
            <a:ext cx="235984" cy="401461"/>
          </a:xfrm>
          <a:custGeom>
            <a:avLst/>
            <a:gdLst>
              <a:gd name="T0" fmla="*/ 0 w 164"/>
              <a:gd name="T1" fmla="*/ 279 h 279"/>
              <a:gd name="T2" fmla="*/ 7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7"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1"/>
          <p:cNvSpPr/>
          <p:nvPr/>
        </p:nvSpPr>
        <p:spPr bwMode="auto">
          <a:xfrm>
            <a:off x="4114783" y="1113433"/>
            <a:ext cx="461896" cy="145332"/>
          </a:xfrm>
          <a:custGeom>
            <a:avLst/>
            <a:gdLst>
              <a:gd name="T0" fmla="*/ 321 w 321"/>
              <a:gd name="T1" fmla="*/ 7 h 101"/>
              <a:gd name="T2" fmla="*/ 318 w 321"/>
              <a:gd name="T3" fmla="*/ 0 h 101"/>
              <a:gd name="T4" fmla="*/ 161 w 321"/>
              <a:gd name="T5" fmla="*/ 91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1"/>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2"/>
          <p:cNvSpPr/>
          <p:nvPr/>
        </p:nvSpPr>
        <p:spPr bwMode="auto">
          <a:xfrm>
            <a:off x="4336377" y="827087"/>
            <a:ext cx="240301" cy="401461"/>
          </a:xfrm>
          <a:custGeom>
            <a:avLst/>
            <a:gdLst>
              <a:gd name="T0" fmla="*/ 167 w 167"/>
              <a:gd name="T1" fmla="*/ 0 h 279"/>
              <a:gd name="T2" fmla="*/ 157 w 167"/>
              <a:gd name="T3" fmla="*/ 0 h 279"/>
              <a:gd name="T4" fmla="*/ 157 w 167"/>
              <a:gd name="T5" fmla="*/ 181 h 279"/>
              <a:gd name="T6" fmla="*/ 0 w 167"/>
              <a:gd name="T7" fmla="*/ 272 h 279"/>
              <a:gd name="T8" fmla="*/ 3 w 167"/>
              <a:gd name="T9" fmla="*/ 279 h 279"/>
              <a:gd name="T10" fmla="*/ 167 w 167"/>
              <a:gd name="T11" fmla="*/ 188 h 279"/>
              <a:gd name="T12" fmla="*/ 167 w 167"/>
              <a:gd name="T13" fmla="*/ 188 h 279"/>
              <a:gd name="T14" fmla="*/ 167 w 167"/>
              <a:gd name="T15" fmla="*/ 188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3" y="279"/>
                </a:lnTo>
                <a:lnTo>
                  <a:pt x="167" y="188"/>
                </a:lnTo>
                <a:lnTo>
                  <a:pt x="167" y="188"/>
                </a:lnTo>
                <a:lnTo>
                  <a:pt x="167" y="188"/>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13"/>
          <p:cNvSpPr/>
          <p:nvPr/>
        </p:nvSpPr>
        <p:spPr bwMode="auto">
          <a:xfrm>
            <a:off x="4376667" y="1641519"/>
            <a:ext cx="235984" cy="401461"/>
          </a:xfrm>
          <a:custGeom>
            <a:avLst/>
            <a:gdLst>
              <a:gd name="T0" fmla="*/ 164 w 164"/>
              <a:gd name="T1" fmla="*/ 0 h 279"/>
              <a:gd name="T2" fmla="*/ 157 w 164"/>
              <a:gd name="T3" fmla="*/ 0 h 279"/>
              <a:gd name="T4" fmla="*/ 157 w 164"/>
              <a:gd name="T5" fmla="*/ 181 h 279"/>
              <a:gd name="T6" fmla="*/ 0 w 164"/>
              <a:gd name="T7" fmla="*/ 272 h 279"/>
              <a:gd name="T8" fmla="*/ 3 w 164"/>
              <a:gd name="T9" fmla="*/ 279 h 279"/>
              <a:gd name="T10" fmla="*/ 164 w 164"/>
              <a:gd name="T11" fmla="*/ 188 h 279"/>
              <a:gd name="T12" fmla="*/ 164 w 164"/>
              <a:gd name="T13" fmla="*/ 188 h 279"/>
              <a:gd name="T14" fmla="*/ 164 w 164"/>
              <a:gd name="T15" fmla="*/ 188 h 279"/>
              <a:gd name="T16" fmla="*/ 16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4" y="0"/>
                </a:moveTo>
                <a:lnTo>
                  <a:pt x="157" y="0"/>
                </a:lnTo>
                <a:lnTo>
                  <a:pt x="157" y="181"/>
                </a:lnTo>
                <a:lnTo>
                  <a:pt x="0" y="272"/>
                </a:lnTo>
                <a:lnTo>
                  <a:pt x="3" y="279"/>
                </a:lnTo>
                <a:lnTo>
                  <a:pt x="164" y="188"/>
                </a:lnTo>
                <a:lnTo>
                  <a:pt x="164" y="188"/>
                </a:lnTo>
                <a:lnTo>
                  <a:pt x="164" y="188"/>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14"/>
          <p:cNvSpPr/>
          <p:nvPr/>
        </p:nvSpPr>
        <p:spPr bwMode="auto">
          <a:xfrm>
            <a:off x="3884554" y="1540795"/>
            <a:ext cx="240301" cy="397144"/>
          </a:xfrm>
          <a:custGeom>
            <a:avLst/>
            <a:gdLst>
              <a:gd name="T0" fmla="*/ 3 w 167"/>
              <a:gd name="T1" fmla="*/ 0 h 276"/>
              <a:gd name="T2" fmla="*/ 0 w 167"/>
              <a:gd name="T3" fmla="*/ 7 h 276"/>
              <a:gd name="T4" fmla="*/ 157 w 167"/>
              <a:gd name="T5" fmla="*/ 98 h 276"/>
              <a:gd name="T6" fmla="*/ 157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8"/>
                </a:lnTo>
                <a:lnTo>
                  <a:pt x="157"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2" name="Freeform 15"/>
          <p:cNvSpPr/>
          <p:nvPr/>
        </p:nvSpPr>
        <p:spPr bwMode="auto">
          <a:xfrm>
            <a:off x="4592506" y="827087"/>
            <a:ext cx="235984" cy="401461"/>
          </a:xfrm>
          <a:custGeom>
            <a:avLst/>
            <a:gdLst>
              <a:gd name="T0" fmla="*/ 160 w 164"/>
              <a:gd name="T1" fmla="*/ 279 h 279"/>
              <a:gd name="T2" fmla="*/ 164 w 164"/>
              <a:gd name="T3" fmla="*/ 272 h 279"/>
              <a:gd name="T4" fmla="*/ 7 w 164"/>
              <a:gd name="T5" fmla="*/ 181 h 279"/>
              <a:gd name="T6" fmla="*/ 7 w 164"/>
              <a:gd name="T7" fmla="*/ 0 h 279"/>
              <a:gd name="T8" fmla="*/ 0 w 164"/>
              <a:gd name="T9" fmla="*/ 0 h 279"/>
              <a:gd name="T10" fmla="*/ 0 w 164"/>
              <a:gd name="T11" fmla="*/ 188 h 279"/>
              <a:gd name="T12" fmla="*/ 0 w 164"/>
              <a:gd name="T13" fmla="*/ 188 h 279"/>
              <a:gd name="T14" fmla="*/ 0 w 164"/>
              <a:gd name="T15" fmla="*/ 188 h 279"/>
              <a:gd name="T16" fmla="*/ 16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0" y="279"/>
                </a:moveTo>
                <a:lnTo>
                  <a:pt x="164" y="272"/>
                </a:lnTo>
                <a:lnTo>
                  <a:pt x="7" y="181"/>
                </a:lnTo>
                <a:lnTo>
                  <a:pt x="7"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16"/>
          <p:cNvSpPr/>
          <p:nvPr/>
        </p:nvSpPr>
        <p:spPr bwMode="auto">
          <a:xfrm>
            <a:off x="4596822" y="1077460"/>
            <a:ext cx="241740" cy="402899"/>
          </a:xfrm>
          <a:custGeom>
            <a:avLst/>
            <a:gdLst>
              <a:gd name="T0" fmla="*/ 4 w 168"/>
              <a:gd name="T1" fmla="*/ 0 h 280"/>
              <a:gd name="T2" fmla="*/ 0 w 168"/>
              <a:gd name="T3" fmla="*/ 11 h 280"/>
              <a:gd name="T4" fmla="*/ 157 w 168"/>
              <a:gd name="T5" fmla="*/ 98 h 280"/>
              <a:gd name="T6" fmla="*/ 157 w 168"/>
              <a:gd name="T7" fmla="*/ 280 h 280"/>
              <a:gd name="T8" fmla="*/ 168 w 168"/>
              <a:gd name="T9" fmla="*/ 280 h 280"/>
              <a:gd name="T10" fmla="*/ 164 w 168"/>
              <a:gd name="T11" fmla="*/ 95 h 280"/>
              <a:gd name="T12" fmla="*/ 164 w 168"/>
              <a:gd name="T13" fmla="*/ 95 h 280"/>
              <a:gd name="T14" fmla="*/ 164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11"/>
                </a:lnTo>
                <a:lnTo>
                  <a:pt x="157" y="98"/>
                </a:lnTo>
                <a:lnTo>
                  <a:pt x="157" y="280"/>
                </a:lnTo>
                <a:lnTo>
                  <a:pt x="168" y="280"/>
                </a:lnTo>
                <a:lnTo>
                  <a:pt x="164" y="95"/>
                </a:lnTo>
                <a:lnTo>
                  <a:pt x="164" y="95"/>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17"/>
          <p:cNvSpPr/>
          <p:nvPr/>
        </p:nvSpPr>
        <p:spPr bwMode="auto">
          <a:xfrm>
            <a:off x="4818417" y="1087532"/>
            <a:ext cx="461896" cy="151088"/>
          </a:xfrm>
          <a:custGeom>
            <a:avLst/>
            <a:gdLst>
              <a:gd name="T0" fmla="*/ 0 w 321"/>
              <a:gd name="T1" fmla="*/ 84 h 105"/>
              <a:gd name="T2" fmla="*/ 3 w 321"/>
              <a:gd name="T3" fmla="*/ 95 h 105"/>
              <a:gd name="T4" fmla="*/ 164 w 321"/>
              <a:gd name="T5" fmla="*/ 11 h 105"/>
              <a:gd name="T6" fmla="*/ 317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3" y="95"/>
                </a:lnTo>
                <a:lnTo>
                  <a:pt x="164" y="11"/>
                </a:lnTo>
                <a:lnTo>
                  <a:pt x="317"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18"/>
          <p:cNvSpPr/>
          <p:nvPr/>
        </p:nvSpPr>
        <p:spPr bwMode="auto">
          <a:xfrm>
            <a:off x="5048645" y="1117750"/>
            <a:ext cx="467652" cy="151088"/>
          </a:xfrm>
          <a:custGeom>
            <a:avLst/>
            <a:gdLst>
              <a:gd name="T0" fmla="*/ 325 w 325"/>
              <a:gd name="T1" fmla="*/ 18 h 105"/>
              <a:gd name="T2" fmla="*/ 318 w 325"/>
              <a:gd name="T3" fmla="*/ 11 h 105"/>
              <a:gd name="T4" fmla="*/ 161 w 325"/>
              <a:gd name="T5" fmla="*/ 95 h 105"/>
              <a:gd name="T6" fmla="*/ 7 w 325"/>
              <a:gd name="T7" fmla="*/ 0 h 105"/>
              <a:gd name="T8" fmla="*/ 0 w 325"/>
              <a:gd name="T9" fmla="*/ 7 h 105"/>
              <a:gd name="T10" fmla="*/ 161 w 325"/>
              <a:gd name="T11" fmla="*/ 105 h 105"/>
              <a:gd name="T12" fmla="*/ 161 w 325"/>
              <a:gd name="T13" fmla="*/ 105 h 105"/>
              <a:gd name="T14" fmla="*/ 161 w 325"/>
              <a:gd name="T15" fmla="*/ 105 h 105"/>
              <a:gd name="T16" fmla="*/ 325 w 325"/>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5">
                <a:moveTo>
                  <a:pt x="325" y="18"/>
                </a:moveTo>
                <a:lnTo>
                  <a:pt x="318" y="11"/>
                </a:lnTo>
                <a:lnTo>
                  <a:pt x="161" y="95"/>
                </a:lnTo>
                <a:lnTo>
                  <a:pt x="7" y="0"/>
                </a:lnTo>
                <a:lnTo>
                  <a:pt x="0" y="7"/>
                </a:lnTo>
                <a:lnTo>
                  <a:pt x="161" y="105"/>
                </a:lnTo>
                <a:lnTo>
                  <a:pt x="161" y="105"/>
                </a:lnTo>
                <a:lnTo>
                  <a:pt x="161" y="105"/>
                </a:lnTo>
                <a:lnTo>
                  <a:pt x="325"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19"/>
          <p:cNvSpPr/>
          <p:nvPr/>
        </p:nvSpPr>
        <p:spPr bwMode="auto">
          <a:xfrm>
            <a:off x="5044329" y="665927"/>
            <a:ext cx="240301" cy="401461"/>
          </a:xfrm>
          <a:custGeom>
            <a:avLst/>
            <a:gdLst>
              <a:gd name="T0" fmla="*/ 0 w 167"/>
              <a:gd name="T1" fmla="*/ 279 h 279"/>
              <a:gd name="T2" fmla="*/ 10 w 167"/>
              <a:gd name="T3" fmla="*/ 279 h 279"/>
              <a:gd name="T4" fmla="*/ 10 w 167"/>
              <a:gd name="T5" fmla="*/ 98 h 279"/>
              <a:gd name="T6" fmla="*/ 167 w 167"/>
              <a:gd name="T7" fmla="*/ 7 h 279"/>
              <a:gd name="T8" fmla="*/ 164 w 167"/>
              <a:gd name="T9" fmla="*/ 0 h 279"/>
              <a:gd name="T10" fmla="*/ 0 w 167"/>
              <a:gd name="T11" fmla="*/ 94 h 279"/>
              <a:gd name="T12" fmla="*/ 0 w 167"/>
              <a:gd name="T13" fmla="*/ 94 h 279"/>
              <a:gd name="T14" fmla="*/ 0 w 167"/>
              <a:gd name="T15" fmla="*/ 94 h 279"/>
              <a:gd name="T16" fmla="*/ 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0" y="279"/>
                </a:moveTo>
                <a:lnTo>
                  <a:pt x="10" y="279"/>
                </a:lnTo>
                <a:lnTo>
                  <a:pt x="10" y="98"/>
                </a:lnTo>
                <a:lnTo>
                  <a:pt x="167" y="7"/>
                </a:lnTo>
                <a:lnTo>
                  <a:pt x="164"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0"/>
          <p:cNvSpPr/>
          <p:nvPr/>
        </p:nvSpPr>
        <p:spPr bwMode="auto">
          <a:xfrm>
            <a:off x="4582433" y="274539"/>
            <a:ext cx="466212" cy="792849"/>
          </a:xfrm>
          <a:custGeom>
            <a:avLst/>
            <a:gdLst>
              <a:gd name="T0" fmla="*/ 324 w 324"/>
              <a:gd name="T1" fmla="*/ 366 h 551"/>
              <a:gd name="T2" fmla="*/ 324 w 324"/>
              <a:gd name="T3" fmla="*/ 366 h 551"/>
              <a:gd name="T4" fmla="*/ 167 w 324"/>
              <a:gd name="T5" fmla="*/ 275 h 551"/>
              <a:gd name="T6" fmla="*/ 167 w 324"/>
              <a:gd name="T7" fmla="*/ 94 h 551"/>
              <a:gd name="T8" fmla="*/ 167 w 324"/>
              <a:gd name="T9" fmla="*/ 94 h 551"/>
              <a:gd name="T10" fmla="*/ 167 w 324"/>
              <a:gd name="T11" fmla="*/ 94 h 551"/>
              <a:gd name="T12" fmla="*/ 7 w 324"/>
              <a:gd name="T13" fmla="*/ 0 h 551"/>
              <a:gd name="T14" fmla="*/ 0 w 324"/>
              <a:gd name="T15" fmla="*/ 7 h 551"/>
              <a:gd name="T16" fmla="*/ 157 w 324"/>
              <a:gd name="T17" fmla="*/ 97 h 551"/>
              <a:gd name="T18" fmla="*/ 157 w 324"/>
              <a:gd name="T19" fmla="*/ 279 h 551"/>
              <a:gd name="T20" fmla="*/ 157 w 324"/>
              <a:gd name="T21" fmla="*/ 279 h 551"/>
              <a:gd name="T22" fmla="*/ 314 w 324"/>
              <a:gd name="T23" fmla="*/ 370 h 551"/>
              <a:gd name="T24" fmla="*/ 314 w 324"/>
              <a:gd name="T25" fmla="*/ 551 h 551"/>
              <a:gd name="T26" fmla="*/ 324 w 324"/>
              <a:gd name="T27" fmla="*/ 551 h 551"/>
              <a:gd name="T28" fmla="*/ 324 w 324"/>
              <a:gd name="T29" fmla="*/ 366 h 551"/>
              <a:gd name="T30" fmla="*/ 324 w 324"/>
              <a:gd name="T31" fmla="*/ 36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1">
                <a:moveTo>
                  <a:pt x="324" y="366"/>
                </a:moveTo>
                <a:lnTo>
                  <a:pt x="324" y="366"/>
                </a:lnTo>
                <a:lnTo>
                  <a:pt x="167" y="275"/>
                </a:lnTo>
                <a:lnTo>
                  <a:pt x="167" y="94"/>
                </a:lnTo>
                <a:lnTo>
                  <a:pt x="167" y="94"/>
                </a:lnTo>
                <a:lnTo>
                  <a:pt x="167" y="94"/>
                </a:lnTo>
                <a:lnTo>
                  <a:pt x="7" y="0"/>
                </a:lnTo>
                <a:lnTo>
                  <a:pt x="0" y="7"/>
                </a:lnTo>
                <a:lnTo>
                  <a:pt x="157" y="97"/>
                </a:lnTo>
                <a:lnTo>
                  <a:pt x="157" y="279"/>
                </a:lnTo>
                <a:lnTo>
                  <a:pt x="157" y="279"/>
                </a:lnTo>
                <a:lnTo>
                  <a:pt x="314" y="370"/>
                </a:lnTo>
                <a:lnTo>
                  <a:pt x="314" y="551"/>
                </a:lnTo>
                <a:lnTo>
                  <a:pt x="324" y="551"/>
                </a:lnTo>
                <a:lnTo>
                  <a:pt x="324" y="366"/>
                </a:lnTo>
                <a:lnTo>
                  <a:pt x="324" y="36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8" name="Freeform 21"/>
          <p:cNvSpPr/>
          <p:nvPr/>
        </p:nvSpPr>
        <p:spPr bwMode="auto">
          <a:xfrm>
            <a:off x="5530686" y="1641519"/>
            <a:ext cx="235984" cy="397144"/>
          </a:xfrm>
          <a:custGeom>
            <a:avLst/>
            <a:gdLst>
              <a:gd name="T0" fmla="*/ 161 w 164"/>
              <a:gd name="T1" fmla="*/ 276 h 276"/>
              <a:gd name="T2" fmla="*/ 164 w 164"/>
              <a:gd name="T3" fmla="*/ 269 h 276"/>
              <a:gd name="T4" fmla="*/ 7 w 164"/>
              <a:gd name="T5" fmla="*/ 178 h 276"/>
              <a:gd name="T6" fmla="*/ 7 w 164"/>
              <a:gd name="T7" fmla="*/ 0 h 276"/>
              <a:gd name="T8" fmla="*/ 0 w 164"/>
              <a:gd name="T9" fmla="*/ 0 h 276"/>
              <a:gd name="T10" fmla="*/ 0 w 164"/>
              <a:gd name="T11" fmla="*/ 185 h 276"/>
              <a:gd name="T12" fmla="*/ 0 w 164"/>
              <a:gd name="T13" fmla="*/ 185 h 276"/>
              <a:gd name="T14" fmla="*/ 0 w 164"/>
              <a:gd name="T15" fmla="*/ 185 h 276"/>
              <a:gd name="T16" fmla="*/ 161 w 164"/>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6">
                <a:moveTo>
                  <a:pt x="161" y="276"/>
                </a:moveTo>
                <a:lnTo>
                  <a:pt x="164" y="269"/>
                </a:lnTo>
                <a:lnTo>
                  <a:pt x="7" y="178"/>
                </a:lnTo>
                <a:lnTo>
                  <a:pt x="7" y="0"/>
                </a:lnTo>
                <a:lnTo>
                  <a:pt x="0" y="0"/>
                </a:lnTo>
                <a:lnTo>
                  <a:pt x="0" y="185"/>
                </a:lnTo>
                <a:lnTo>
                  <a:pt x="0" y="185"/>
                </a:lnTo>
                <a:lnTo>
                  <a:pt x="0" y="185"/>
                </a:lnTo>
                <a:lnTo>
                  <a:pt x="161"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2"/>
          <p:cNvSpPr/>
          <p:nvPr/>
        </p:nvSpPr>
        <p:spPr bwMode="auto">
          <a:xfrm>
            <a:off x="5536442" y="1891893"/>
            <a:ext cx="240301" cy="397144"/>
          </a:xfrm>
          <a:custGeom>
            <a:avLst/>
            <a:gdLst>
              <a:gd name="T0" fmla="*/ 3 w 167"/>
              <a:gd name="T1" fmla="*/ 0 h 276"/>
              <a:gd name="T2" fmla="*/ 0 w 167"/>
              <a:gd name="T3" fmla="*/ 7 h 276"/>
              <a:gd name="T4" fmla="*/ 157 w 167"/>
              <a:gd name="T5" fmla="*/ 95 h 276"/>
              <a:gd name="T6" fmla="*/ 157 w 167"/>
              <a:gd name="T7" fmla="*/ 276 h 276"/>
              <a:gd name="T8" fmla="*/ 167 w 167"/>
              <a:gd name="T9" fmla="*/ 276 h 276"/>
              <a:gd name="T10" fmla="*/ 163 w 167"/>
              <a:gd name="T11" fmla="*/ 91 h 276"/>
              <a:gd name="T12" fmla="*/ 163 w 167"/>
              <a:gd name="T13" fmla="*/ 91 h 276"/>
              <a:gd name="T14" fmla="*/ 163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5"/>
                </a:lnTo>
                <a:lnTo>
                  <a:pt x="157" y="276"/>
                </a:lnTo>
                <a:lnTo>
                  <a:pt x="167" y="276"/>
                </a:lnTo>
                <a:lnTo>
                  <a:pt x="163" y="91"/>
                </a:lnTo>
                <a:lnTo>
                  <a:pt x="163" y="91"/>
                </a:lnTo>
                <a:lnTo>
                  <a:pt x="163"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23"/>
          <p:cNvSpPr/>
          <p:nvPr/>
        </p:nvSpPr>
        <p:spPr bwMode="auto">
          <a:xfrm>
            <a:off x="5756597" y="1897648"/>
            <a:ext cx="466212" cy="155404"/>
          </a:xfrm>
          <a:custGeom>
            <a:avLst/>
            <a:gdLst>
              <a:gd name="T0" fmla="*/ 0 w 324"/>
              <a:gd name="T1" fmla="*/ 87 h 108"/>
              <a:gd name="T2" fmla="*/ 7 w 324"/>
              <a:gd name="T3" fmla="*/ 94 h 108"/>
              <a:gd name="T4" fmla="*/ 167 w 324"/>
              <a:gd name="T5" fmla="*/ 10 h 108"/>
              <a:gd name="T6" fmla="*/ 317 w 324"/>
              <a:gd name="T7" fmla="*/ 108 h 108"/>
              <a:gd name="T8" fmla="*/ 324 w 324"/>
              <a:gd name="T9" fmla="*/ 98 h 108"/>
              <a:gd name="T10" fmla="*/ 167 w 324"/>
              <a:gd name="T11" fmla="*/ 0 h 108"/>
              <a:gd name="T12" fmla="*/ 167 w 324"/>
              <a:gd name="T13" fmla="*/ 0 h 108"/>
              <a:gd name="T14" fmla="*/ 167 w 324"/>
              <a:gd name="T15" fmla="*/ 0 h 108"/>
              <a:gd name="T16" fmla="*/ 0 w 324"/>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108">
                <a:moveTo>
                  <a:pt x="0" y="87"/>
                </a:moveTo>
                <a:lnTo>
                  <a:pt x="7" y="94"/>
                </a:lnTo>
                <a:lnTo>
                  <a:pt x="167" y="10"/>
                </a:lnTo>
                <a:lnTo>
                  <a:pt x="317" y="108"/>
                </a:lnTo>
                <a:lnTo>
                  <a:pt x="324" y="98"/>
                </a:lnTo>
                <a:lnTo>
                  <a:pt x="167" y="0"/>
                </a:lnTo>
                <a:lnTo>
                  <a:pt x="167" y="0"/>
                </a:lnTo>
                <a:lnTo>
                  <a:pt x="167"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24"/>
          <p:cNvSpPr/>
          <p:nvPr/>
        </p:nvSpPr>
        <p:spPr bwMode="auto">
          <a:xfrm>
            <a:off x="5992581" y="1927865"/>
            <a:ext cx="461896" cy="151088"/>
          </a:xfrm>
          <a:custGeom>
            <a:avLst/>
            <a:gdLst>
              <a:gd name="T0" fmla="*/ 321 w 321"/>
              <a:gd name="T1" fmla="*/ 17 h 105"/>
              <a:gd name="T2" fmla="*/ 317 w 321"/>
              <a:gd name="T3" fmla="*/ 10 h 105"/>
              <a:gd name="T4" fmla="*/ 157 w 321"/>
              <a:gd name="T5" fmla="*/ 94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7" y="10"/>
                </a:lnTo>
                <a:lnTo>
                  <a:pt x="157" y="94"/>
                </a:lnTo>
                <a:lnTo>
                  <a:pt x="3"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2" name="Freeform 25"/>
          <p:cNvSpPr/>
          <p:nvPr/>
        </p:nvSpPr>
        <p:spPr bwMode="auto">
          <a:xfrm>
            <a:off x="6012726" y="1881820"/>
            <a:ext cx="461896" cy="151088"/>
          </a:xfrm>
          <a:custGeom>
            <a:avLst/>
            <a:gdLst>
              <a:gd name="T0" fmla="*/ 321 w 321"/>
              <a:gd name="T1" fmla="*/ 18 h 105"/>
              <a:gd name="T2" fmla="*/ 317 w 321"/>
              <a:gd name="T3" fmla="*/ 11 h 105"/>
              <a:gd name="T4" fmla="*/ 160 w 321"/>
              <a:gd name="T5" fmla="*/ 95 h 105"/>
              <a:gd name="T6" fmla="*/ 7 w 321"/>
              <a:gd name="T7" fmla="*/ 0 h 105"/>
              <a:gd name="T8" fmla="*/ 0 w 321"/>
              <a:gd name="T9" fmla="*/ 7 h 105"/>
              <a:gd name="T10" fmla="*/ 160 w 321"/>
              <a:gd name="T11" fmla="*/ 105 h 105"/>
              <a:gd name="T12" fmla="*/ 160 w 321"/>
              <a:gd name="T13" fmla="*/ 105 h 105"/>
              <a:gd name="T14" fmla="*/ 160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11"/>
                </a:lnTo>
                <a:lnTo>
                  <a:pt x="160" y="95"/>
                </a:lnTo>
                <a:lnTo>
                  <a:pt x="7" y="0"/>
                </a:lnTo>
                <a:lnTo>
                  <a:pt x="0" y="7"/>
                </a:lnTo>
                <a:lnTo>
                  <a:pt x="160" y="105"/>
                </a:lnTo>
                <a:lnTo>
                  <a:pt x="160" y="105"/>
                </a:lnTo>
                <a:lnTo>
                  <a:pt x="160"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3" name="Freeform 26"/>
          <p:cNvSpPr/>
          <p:nvPr/>
        </p:nvSpPr>
        <p:spPr bwMode="auto">
          <a:xfrm>
            <a:off x="5988265" y="1474604"/>
            <a:ext cx="234545" cy="402899"/>
          </a:xfrm>
          <a:custGeom>
            <a:avLst/>
            <a:gdLst>
              <a:gd name="T0" fmla="*/ 0 w 163"/>
              <a:gd name="T1" fmla="*/ 280 h 280"/>
              <a:gd name="T2" fmla="*/ 6 w 163"/>
              <a:gd name="T3" fmla="*/ 280 h 280"/>
              <a:gd name="T4" fmla="*/ 6 w 163"/>
              <a:gd name="T5" fmla="*/ 98 h 280"/>
              <a:gd name="T6" fmla="*/ 163 w 163"/>
              <a:gd name="T7" fmla="*/ 7 h 280"/>
              <a:gd name="T8" fmla="*/ 160 w 163"/>
              <a:gd name="T9" fmla="*/ 0 h 280"/>
              <a:gd name="T10" fmla="*/ 0 w 163"/>
              <a:gd name="T11" fmla="*/ 95 h 280"/>
              <a:gd name="T12" fmla="*/ 0 w 163"/>
              <a:gd name="T13" fmla="*/ 95 h 280"/>
              <a:gd name="T14" fmla="*/ 0 w 163"/>
              <a:gd name="T15" fmla="*/ 95 h 280"/>
              <a:gd name="T16" fmla="*/ 0 w 163"/>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80">
                <a:moveTo>
                  <a:pt x="0" y="280"/>
                </a:moveTo>
                <a:lnTo>
                  <a:pt x="6" y="280"/>
                </a:lnTo>
                <a:lnTo>
                  <a:pt x="6" y="98"/>
                </a:lnTo>
                <a:lnTo>
                  <a:pt x="163" y="7"/>
                </a:lnTo>
                <a:lnTo>
                  <a:pt x="160" y="0"/>
                </a:lnTo>
                <a:lnTo>
                  <a:pt x="0" y="95"/>
                </a:lnTo>
                <a:lnTo>
                  <a:pt x="0" y="95"/>
                </a:lnTo>
                <a:lnTo>
                  <a:pt x="0" y="95"/>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4" name="Freeform 27"/>
          <p:cNvSpPr/>
          <p:nvPr/>
        </p:nvSpPr>
        <p:spPr bwMode="auto">
          <a:xfrm>
            <a:off x="5074546" y="1073143"/>
            <a:ext cx="913719" cy="804360"/>
          </a:xfrm>
          <a:custGeom>
            <a:avLst/>
            <a:gdLst>
              <a:gd name="T0" fmla="*/ 635 w 635"/>
              <a:gd name="T1" fmla="*/ 374 h 559"/>
              <a:gd name="T2" fmla="*/ 635 w 635"/>
              <a:gd name="T3" fmla="*/ 374 h 559"/>
              <a:gd name="T4" fmla="*/ 478 w 635"/>
              <a:gd name="T5" fmla="*/ 283 h 559"/>
              <a:gd name="T6" fmla="*/ 478 w 635"/>
              <a:gd name="T7" fmla="*/ 101 h 559"/>
              <a:gd name="T8" fmla="*/ 478 w 635"/>
              <a:gd name="T9" fmla="*/ 101 h 559"/>
              <a:gd name="T10" fmla="*/ 478 w 635"/>
              <a:gd name="T11" fmla="*/ 101 h 559"/>
              <a:gd name="T12" fmla="*/ 317 w 635"/>
              <a:gd name="T13" fmla="*/ 7 h 559"/>
              <a:gd name="T14" fmla="*/ 317 w 635"/>
              <a:gd name="T15" fmla="*/ 7 h 559"/>
              <a:gd name="T16" fmla="*/ 157 w 635"/>
              <a:gd name="T17" fmla="*/ 94 h 559"/>
              <a:gd name="T18" fmla="*/ 3 w 635"/>
              <a:gd name="T19" fmla="*/ 0 h 559"/>
              <a:gd name="T20" fmla="*/ 0 w 635"/>
              <a:gd name="T21" fmla="*/ 7 h 559"/>
              <a:gd name="T22" fmla="*/ 157 w 635"/>
              <a:gd name="T23" fmla="*/ 105 h 559"/>
              <a:gd name="T24" fmla="*/ 157 w 635"/>
              <a:gd name="T25" fmla="*/ 105 h 559"/>
              <a:gd name="T26" fmla="*/ 157 w 635"/>
              <a:gd name="T27" fmla="*/ 105 h 559"/>
              <a:gd name="T28" fmla="*/ 317 w 635"/>
              <a:gd name="T29" fmla="*/ 17 h 559"/>
              <a:gd name="T30" fmla="*/ 471 w 635"/>
              <a:gd name="T31" fmla="*/ 105 h 559"/>
              <a:gd name="T32" fmla="*/ 467 w 635"/>
              <a:gd name="T33" fmla="*/ 286 h 559"/>
              <a:gd name="T34" fmla="*/ 467 w 635"/>
              <a:gd name="T35" fmla="*/ 286 h 559"/>
              <a:gd name="T36" fmla="*/ 624 w 635"/>
              <a:gd name="T37" fmla="*/ 377 h 559"/>
              <a:gd name="T38" fmla="*/ 624 w 635"/>
              <a:gd name="T39" fmla="*/ 559 h 559"/>
              <a:gd name="T40" fmla="*/ 635 w 635"/>
              <a:gd name="T41" fmla="*/ 559 h 559"/>
              <a:gd name="T42" fmla="*/ 635 w 635"/>
              <a:gd name="T43" fmla="*/ 374 h 559"/>
              <a:gd name="T44" fmla="*/ 635 w 635"/>
              <a:gd name="T45" fmla="*/ 3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59">
                <a:moveTo>
                  <a:pt x="635" y="374"/>
                </a:moveTo>
                <a:lnTo>
                  <a:pt x="635" y="374"/>
                </a:lnTo>
                <a:lnTo>
                  <a:pt x="478" y="283"/>
                </a:lnTo>
                <a:lnTo>
                  <a:pt x="478" y="101"/>
                </a:lnTo>
                <a:lnTo>
                  <a:pt x="478" y="101"/>
                </a:lnTo>
                <a:lnTo>
                  <a:pt x="478" y="101"/>
                </a:lnTo>
                <a:lnTo>
                  <a:pt x="317" y="7"/>
                </a:lnTo>
                <a:lnTo>
                  <a:pt x="317" y="7"/>
                </a:lnTo>
                <a:lnTo>
                  <a:pt x="157" y="94"/>
                </a:lnTo>
                <a:lnTo>
                  <a:pt x="3" y="0"/>
                </a:lnTo>
                <a:lnTo>
                  <a:pt x="0" y="7"/>
                </a:lnTo>
                <a:lnTo>
                  <a:pt x="157" y="105"/>
                </a:lnTo>
                <a:lnTo>
                  <a:pt x="157" y="105"/>
                </a:lnTo>
                <a:lnTo>
                  <a:pt x="157" y="105"/>
                </a:lnTo>
                <a:lnTo>
                  <a:pt x="317" y="17"/>
                </a:lnTo>
                <a:lnTo>
                  <a:pt x="471" y="105"/>
                </a:lnTo>
                <a:lnTo>
                  <a:pt x="467" y="286"/>
                </a:lnTo>
                <a:lnTo>
                  <a:pt x="467" y="286"/>
                </a:lnTo>
                <a:lnTo>
                  <a:pt x="624" y="377"/>
                </a:lnTo>
                <a:lnTo>
                  <a:pt x="624" y="559"/>
                </a:lnTo>
                <a:lnTo>
                  <a:pt x="635" y="559"/>
                </a:lnTo>
                <a:lnTo>
                  <a:pt x="635" y="374"/>
                </a:lnTo>
                <a:lnTo>
                  <a:pt x="635" y="37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5" name="Freeform 28"/>
          <p:cNvSpPr/>
          <p:nvPr/>
        </p:nvSpPr>
        <p:spPr bwMode="auto">
          <a:xfrm>
            <a:off x="3638497" y="841476"/>
            <a:ext cx="461896" cy="794287"/>
          </a:xfrm>
          <a:custGeom>
            <a:avLst/>
            <a:gdLst>
              <a:gd name="T0" fmla="*/ 0 w 321"/>
              <a:gd name="T1" fmla="*/ 185 h 552"/>
              <a:gd name="T2" fmla="*/ 0 w 321"/>
              <a:gd name="T3" fmla="*/ 185 h 552"/>
              <a:gd name="T4" fmla="*/ 157 w 321"/>
              <a:gd name="T5" fmla="*/ 276 h 552"/>
              <a:gd name="T6" fmla="*/ 157 w 321"/>
              <a:gd name="T7" fmla="*/ 458 h 552"/>
              <a:gd name="T8" fmla="*/ 157 w 321"/>
              <a:gd name="T9" fmla="*/ 458 h 552"/>
              <a:gd name="T10" fmla="*/ 157 w 321"/>
              <a:gd name="T11" fmla="*/ 458 h 552"/>
              <a:gd name="T12" fmla="*/ 317 w 321"/>
              <a:gd name="T13" fmla="*/ 552 h 552"/>
              <a:gd name="T14" fmla="*/ 321 w 321"/>
              <a:gd name="T15" fmla="*/ 545 h 552"/>
              <a:gd name="T16" fmla="*/ 164 w 321"/>
              <a:gd name="T17" fmla="*/ 454 h 552"/>
              <a:gd name="T18" fmla="*/ 164 w 321"/>
              <a:gd name="T19" fmla="*/ 273 h 552"/>
              <a:gd name="T20" fmla="*/ 164 w 321"/>
              <a:gd name="T21" fmla="*/ 273 h 552"/>
              <a:gd name="T22" fmla="*/ 7 w 321"/>
              <a:gd name="T23" fmla="*/ 182 h 552"/>
              <a:gd name="T24" fmla="*/ 7 w 321"/>
              <a:gd name="T25" fmla="*/ 0 h 552"/>
              <a:gd name="T26" fmla="*/ 0 w 321"/>
              <a:gd name="T27" fmla="*/ 0 h 552"/>
              <a:gd name="T28" fmla="*/ 0 w 321"/>
              <a:gd name="T29" fmla="*/ 185 h 552"/>
              <a:gd name="T30" fmla="*/ 0 w 321"/>
              <a:gd name="T31" fmla="*/ 18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2">
                <a:moveTo>
                  <a:pt x="0" y="185"/>
                </a:moveTo>
                <a:lnTo>
                  <a:pt x="0" y="185"/>
                </a:lnTo>
                <a:lnTo>
                  <a:pt x="157" y="276"/>
                </a:lnTo>
                <a:lnTo>
                  <a:pt x="157" y="458"/>
                </a:lnTo>
                <a:lnTo>
                  <a:pt x="157" y="458"/>
                </a:lnTo>
                <a:lnTo>
                  <a:pt x="157" y="458"/>
                </a:lnTo>
                <a:lnTo>
                  <a:pt x="317" y="552"/>
                </a:lnTo>
                <a:lnTo>
                  <a:pt x="321" y="545"/>
                </a:lnTo>
                <a:lnTo>
                  <a:pt x="164" y="454"/>
                </a:lnTo>
                <a:lnTo>
                  <a:pt x="164" y="273"/>
                </a:lnTo>
                <a:lnTo>
                  <a:pt x="164" y="273"/>
                </a:lnTo>
                <a:lnTo>
                  <a:pt x="7" y="182"/>
                </a:lnTo>
                <a:lnTo>
                  <a:pt x="7"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 name="Freeform 29"/>
          <p:cNvSpPr/>
          <p:nvPr/>
        </p:nvSpPr>
        <p:spPr bwMode="auto">
          <a:xfrm>
            <a:off x="4596822" y="1470287"/>
            <a:ext cx="913719" cy="145332"/>
          </a:xfrm>
          <a:custGeom>
            <a:avLst/>
            <a:gdLst>
              <a:gd name="T0" fmla="*/ 475 w 635"/>
              <a:gd name="T1" fmla="*/ 0 h 101"/>
              <a:gd name="T2" fmla="*/ 475 w 635"/>
              <a:gd name="T3" fmla="*/ 0 h 101"/>
              <a:gd name="T4" fmla="*/ 318 w 635"/>
              <a:gd name="T5" fmla="*/ 91 h 101"/>
              <a:gd name="T6" fmla="*/ 164 w 635"/>
              <a:gd name="T7" fmla="*/ 0 h 101"/>
              <a:gd name="T8" fmla="*/ 161 w 635"/>
              <a:gd name="T9" fmla="*/ 0 h 101"/>
              <a:gd name="T10" fmla="*/ 161 w 635"/>
              <a:gd name="T11" fmla="*/ 0 h 101"/>
              <a:gd name="T12" fmla="*/ 0 w 635"/>
              <a:gd name="T13" fmla="*/ 91 h 101"/>
              <a:gd name="T14" fmla="*/ 4 w 635"/>
              <a:gd name="T15" fmla="*/ 98 h 101"/>
              <a:gd name="T16" fmla="*/ 161 w 635"/>
              <a:gd name="T17" fmla="*/ 7 h 101"/>
              <a:gd name="T18" fmla="*/ 318 w 635"/>
              <a:gd name="T19" fmla="*/ 101 h 101"/>
              <a:gd name="T20" fmla="*/ 318 w 635"/>
              <a:gd name="T21" fmla="*/ 101 h 101"/>
              <a:gd name="T22" fmla="*/ 475 w 635"/>
              <a:gd name="T23" fmla="*/ 10 h 101"/>
              <a:gd name="T24" fmla="*/ 632 w 635"/>
              <a:gd name="T25" fmla="*/ 101 h 101"/>
              <a:gd name="T26" fmla="*/ 635 w 635"/>
              <a:gd name="T27" fmla="*/ 94 h 101"/>
              <a:gd name="T28" fmla="*/ 475 w 635"/>
              <a:gd name="T29" fmla="*/ 0 h 101"/>
              <a:gd name="T30" fmla="*/ 475 w 635"/>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1">
                <a:moveTo>
                  <a:pt x="475" y="0"/>
                </a:moveTo>
                <a:lnTo>
                  <a:pt x="475" y="0"/>
                </a:lnTo>
                <a:lnTo>
                  <a:pt x="318" y="91"/>
                </a:lnTo>
                <a:lnTo>
                  <a:pt x="164" y="0"/>
                </a:lnTo>
                <a:lnTo>
                  <a:pt x="161" y="0"/>
                </a:lnTo>
                <a:lnTo>
                  <a:pt x="161" y="0"/>
                </a:lnTo>
                <a:lnTo>
                  <a:pt x="0" y="91"/>
                </a:lnTo>
                <a:lnTo>
                  <a:pt x="4" y="98"/>
                </a:lnTo>
                <a:lnTo>
                  <a:pt x="161" y="7"/>
                </a:lnTo>
                <a:lnTo>
                  <a:pt x="318" y="101"/>
                </a:lnTo>
                <a:lnTo>
                  <a:pt x="318" y="101"/>
                </a:lnTo>
                <a:lnTo>
                  <a:pt x="475" y="10"/>
                </a:lnTo>
                <a:lnTo>
                  <a:pt x="632" y="101"/>
                </a:lnTo>
                <a:lnTo>
                  <a:pt x="635" y="94"/>
                </a:lnTo>
                <a:lnTo>
                  <a:pt x="475" y="0"/>
                </a:lnTo>
                <a:lnTo>
                  <a:pt x="47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7" name="Freeform 30"/>
          <p:cNvSpPr/>
          <p:nvPr/>
        </p:nvSpPr>
        <p:spPr bwMode="auto">
          <a:xfrm>
            <a:off x="4150755" y="1504821"/>
            <a:ext cx="913719" cy="151088"/>
          </a:xfrm>
          <a:custGeom>
            <a:avLst/>
            <a:gdLst>
              <a:gd name="T0" fmla="*/ 474 w 635"/>
              <a:gd name="T1" fmla="*/ 4 h 105"/>
              <a:gd name="T2" fmla="*/ 474 w 635"/>
              <a:gd name="T3" fmla="*/ 4 h 105"/>
              <a:gd name="T4" fmla="*/ 317 w 635"/>
              <a:gd name="T5" fmla="*/ 91 h 105"/>
              <a:gd name="T6" fmla="*/ 160 w 635"/>
              <a:gd name="T7" fmla="*/ 0 h 105"/>
              <a:gd name="T8" fmla="*/ 160 w 635"/>
              <a:gd name="T9" fmla="*/ 0 h 105"/>
              <a:gd name="T10" fmla="*/ 160 w 635"/>
              <a:gd name="T11" fmla="*/ 0 h 105"/>
              <a:gd name="T12" fmla="*/ 0 w 635"/>
              <a:gd name="T13" fmla="*/ 95 h 105"/>
              <a:gd name="T14" fmla="*/ 3 w 635"/>
              <a:gd name="T15" fmla="*/ 102 h 105"/>
              <a:gd name="T16" fmla="*/ 160 w 635"/>
              <a:gd name="T17" fmla="*/ 11 h 105"/>
              <a:gd name="T18" fmla="*/ 317 w 635"/>
              <a:gd name="T19" fmla="*/ 102 h 105"/>
              <a:gd name="T20" fmla="*/ 317 w 635"/>
              <a:gd name="T21" fmla="*/ 102 h 105"/>
              <a:gd name="T22" fmla="*/ 474 w 635"/>
              <a:gd name="T23" fmla="*/ 14 h 105"/>
              <a:gd name="T24" fmla="*/ 631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1"/>
                </a:lnTo>
                <a:lnTo>
                  <a:pt x="160" y="0"/>
                </a:lnTo>
                <a:lnTo>
                  <a:pt x="160" y="0"/>
                </a:lnTo>
                <a:lnTo>
                  <a:pt x="160" y="0"/>
                </a:lnTo>
                <a:lnTo>
                  <a:pt x="0" y="95"/>
                </a:lnTo>
                <a:lnTo>
                  <a:pt x="3" y="102"/>
                </a:lnTo>
                <a:lnTo>
                  <a:pt x="160" y="11"/>
                </a:lnTo>
                <a:lnTo>
                  <a:pt x="317" y="102"/>
                </a:lnTo>
                <a:lnTo>
                  <a:pt x="317" y="102"/>
                </a:lnTo>
                <a:lnTo>
                  <a:pt x="474" y="14"/>
                </a:lnTo>
                <a:lnTo>
                  <a:pt x="631"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 name="Freeform 31"/>
          <p:cNvSpPr/>
          <p:nvPr/>
        </p:nvSpPr>
        <p:spPr bwMode="auto">
          <a:xfrm>
            <a:off x="4104710" y="284611"/>
            <a:ext cx="461896" cy="145332"/>
          </a:xfrm>
          <a:custGeom>
            <a:avLst/>
            <a:gdLst>
              <a:gd name="T0" fmla="*/ 321 w 321"/>
              <a:gd name="T1" fmla="*/ 7 h 101"/>
              <a:gd name="T2" fmla="*/ 318 w 321"/>
              <a:gd name="T3" fmla="*/ 0 h 101"/>
              <a:gd name="T4" fmla="*/ 161 w 321"/>
              <a:gd name="T5" fmla="*/ 90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0"/>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Freeform 32"/>
          <p:cNvSpPr/>
          <p:nvPr/>
        </p:nvSpPr>
        <p:spPr bwMode="auto">
          <a:xfrm>
            <a:off x="4326304" y="-3174"/>
            <a:ext cx="235984" cy="402899"/>
          </a:xfrm>
          <a:custGeom>
            <a:avLst/>
            <a:gdLst>
              <a:gd name="T0" fmla="*/ 164 w 164"/>
              <a:gd name="T1" fmla="*/ 0 h 280"/>
              <a:gd name="T2" fmla="*/ 157 w 164"/>
              <a:gd name="T3" fmla="*/ 0 h 280"/>
              <a:gd name="T4" fmla="*/ 157 w 164"/>
              <a:gd name="T5" fmla="*/ 182 h 280"/>
              <a:gd name="T6" fmla="*/ 0 w 164"/>
              <a:gd name="T7" fmla="*/ 273 h 280"/>
              <a:gd name="T8" fmla="*/ 3 w 164"/>
              <a:gd name="T9" fmla="*/ 280 h 280"/>
              <a:gd name="T10" fmla="*/ 164 w 164"/>
              <a:gd name="T11" fmla="*/ 189 h 280"/>
              <a:gd name="T12" fmla="*/ 164 w 164"/>
              <a:gd name="T13" fmla="*/ 189 h 280"/>
              <a:gd name="T14" fmla="*/ 164 w 164"/>
              <a:gd name="T15" fmla="*/ 189 h 280"/>
              <a:gd name="T16" fmla="*/ 164 w 164"/>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164" y="0"/>
                </a:moveTo>
                <a:lnTo>
                  <a:pt x="157" y="0"/>
                </a:lnTo>
                <a:lnTo>
                  <a:pt x="157" y="182"/>
                </a:lnTo>
                <a:lnTo>
                  <a:pt x="0" y="273"/>
                </a:lnTo>
                <a:lnTo>
                  <a:pt x="3" y="280"/>
                </a:lnTo>
                <a:lnTo>
                  <a:pt x="164" y="189"/>
                </a:lnTo>
                <a:lnTo>
                  <a:pt x="164" y="189"/>
                </a:lnTo>
                <a:lnTo>
                  <a:pt x="164" y="189"/>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0" name="Freeform 33"/>
          <p:cNvSpPr/>
          <p:nvPr/>
        </p:nvSpPr>
        <p:spPr bwMode="auto">
          <a:xfrm>
            <a:off x="3874481" y="32800"/>
            <a:ext cx="240301" cy="401461"/>
          </a:xfrm>
          <a:custGeom>
            <a:avLst/>
            <a:gdLst>
              <a:gd name="T0" fmla="*/ 164 w 167"/>
              <a:gd name="T1" fmla="*/ 0 h 279"/>
              <a:gd name="T2" fmla="*/ 157 w 167"/>
              <a:gd name="T3" fmla="*/ 0 h 279"/>
              <a:gd name="T4" fmla="*/ 157 w 167"/>
              <a:gd name="T5" fmla="*/ 182 h 279"/>
              <a:gd name="T6" fmla="*/ 0 w 167"/>
              <a:gd name="T7" fmla="*/ 272 h 279"/>
              <a:gd name="T8" fmla="*/ 3 w 167"/>
              <a:gd name="T9" fmla="*/ 279 h 279"/>
              <a:gd name="T10" fmla="*/ 164 w 167"/>
              <a:gd name="T11" fmla="*/ 185 h 279"/>
              <a:gd name="T12" fmla="*/ 164 w 167"/>
              <a:gd name="T13" fmla="*/ 185 h 279"/>
              <a:gd name="T14" fmla="*/ 167 w 167"/>
              <a:gd name="T15" fmla="*/ 185 h 279"/>
              <a:gd name="T16" fmla="*/ 164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0"/>
                </a:moveTo>
                <a:lnTo>
                  <a:pt x="157" y="0"/>
                </a:lnTo>
                <a:lnTo>
                  <a:pt x="157" y="182"/>
                </a:lnTo>
                <a:lnTo>
                  <a:pt x="0" y="272"/>
                </a:lnTo>
                <a:lnTo>
                  <a:pt x="3" y="279"/>
                </a:lnTo>
                <a:lnTo>
                  <a:pt x="164" y="185"/>
                </a:lnTo>
                <a:lnTo>
                  <a:pt x="164" y="185"/>
                </a:lnTo>
                <a:lnTo>
                  <a:pt x="167" y="185"/>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 name="Freeform 34"/>
          <p:cNvSpPr/>
          <p:nvPr/>
        </p:nvSpPr>
        <p:spPr bwMode="auto">
          <a:xfrm>
            <a:off x="3642815" y="37116"/>
            <a:ext cx="461896" cy="789971"/>
          </a:xfrm>
          <a:custGeom>
            <a:avLst/>
            <a:gdLst>
              <a:gd name="T0" fmla="*/ 0 w 321"/>
              <a:gd name="T1" fmla="*/ 185 h 549"/>
              <a:gd name="T2" fmla="*/ 0 w 321"/>
              <a:gd name="T3" fmla="*/ 185 h 549"/>
              <a:gd name="T4" fmla="*/ 157 w 321"/>
              <a:gd name="T5" fmla="*/ 276 h 549"/>
              <a:gd name="T6" fmla="*/ 157 w 321"/>
              <a:gd name="T7" fmla="*/ 458 h 549"/>
              <a:gd name="T8" fmla="*/ 157 w 321"/>
              <a:gd name="T9" fmla="*/ 458 h 549"/>
              <a:gd name="T10" fmla="*/ 157 w 321"/>
              <a:gd name="T11" fmla="*/ 458 h 549"/>
              <a:gd name="T12" fmla="*/ 318 w 321"/>
              <a:gd name="T13" fmla="*/ 549 h 549"/>
              <a:gd name="T14" fmla="*/ 321 w 321"/>
              <a:gd name="T15" fmla="*/ 542 h 549"/>
              <a:gd name="T16" fmla="*/ 168 w 321"/>
              <a:gd name="T17" fmla="*/ 451 h 549"/>
              <a:gd name="T18" fmla="*/ 168 w 321"/>
              <a:gd name="T19" fmla="*/ 269 h 549"/>
              <a:gd name="T20" fmla="*/ 168 w 321"/>
              <a:gd name="T21" fmla="*/ 269 h 549"/>
              <a:gd name="T22" fmla="*/ 11 w 321"/>
              <a:gd name="T23" fmla="*/ 182 h 549"/>
              <a:gd name="T24" fmla="*/ 11 w 321"/>
              <a:gd name="T25" fmla="*/ 0 h 549"/>
              <a:gd name="T26" fmla="*/ 0 w 321"/>
              <a:gd name="T27" fmla="*/ 0 h 549"/>
              <a:gd name="T28" fmla="*/ 0 w 321"/>
              <a:gd name="T29" fmla="*/ 185 h 549"/>
              <a:gd name="T30" fmla="*/ 0 w 321"/>
              <a:gd name="T31" fmla="*/ 18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49">
                <a:moveTo>
                  <a:pt x="0" y="185"/>
                </a:moveTo>
                <a:lnTo>
                  <a:pt x="0" y="185"/>
                </a:lnTo>
                <a:lnTo>
                  <a:pt x="157" y="276"/>
                </a:lnTo>
                <a:lnTo>
                  <a:pt x="157" y="458"/>
                </a:lnTo>
                <a:lnTo>
                  <a:pt x="157" y="458"/>
                </a:lnTo>
                <a:lnTo>
                  <a:pt x="157" y="458"/>
                </a:lnTo>
                <a:lnTo>
                  <a:pt x="318" y="549"/>
                </a:lnTo>
                <a:lnTo>
                  <a:pt x="321" y="542"/>
                </a:lnTo>
                <a:lnTo>
                  <a:pt x="168" y="451"/>
                </a:lnTo>
                <a:lnTo>
                  <a:pt x="168" y="269"/>
                </a:lnTo>
                <a:lnTo>
                  <a:pt x="168" y="269"/>
                </a:lnTo>
                <a:lnTo>
                  <a:pt x="11" y="182"/>
                </a:lnTo>
                <a:lnTo>
                  <a:pt x="11"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Freeform 35"/>
          <p:cNvSpPr/>
          <p:nvPr/>
        </p:nvSpPr>
        <p:spPr bwMode="auto">
          <a:xfrm>
            <a:off x="5988265" y="1063071"/>
            <a:ext cx="240301" cy="397144"/>
          </a:xfrm>
          <a:custGeom>
            <a:avLst/>
            <a:gdLst>
              <a:gd name="T0" fmla="*/ 3 w 167"/>
              <a:gd name="T1" fmla="*/ 0 h 276"/>
              <a:gd name="T2" fmla="*/ 0 w 167"/>
              <a:gd name="T3" fmla="*/ 7 h 276"/>
              <a:gd name="T4" fmla="*/ 156 w 167"/>
              <a:gd name="T5" fmla="*/ 94 h 276"/>
              <a:gd name="T6" fmla="*/ 156 w 167"/>
              <a:gd name="T7" fmla="*/ 276 h 276"/>
              <a:gd name="T8" fmla="*/ 167 w 167"/>
              <a:gd name="T9" fmla="*/ 276 h 276"/>
              <a:gd name="T10" fmla="*/ 163 w 167"/>
              <a:gd name="T11" fmla="*/ 91 h 276"/>
              <a:gd name="T12" fmla="*/ 163 w 167"/>
              <a:gd name="T13" fmla="*/ 91 h 276"/>
              <a:gd name="T14" fmla="*/ 163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6" y="94"/>
                </a:lnTo>
                <a:lnTo>
                  <a:pt x="156" y="276"/>
                </a:lnTo>
                <a:lnTo>
                  <a:pt x="167" y="276"/>
                </a:lnTo>
                <a:lnTo>
                  <a:pt x="163" y="91"/>
                </a:lnTo>
                <a:lnTo>
                  <a:pt x="163" y="91"/>
                </a:lnTo>
                <a:lnTo>
                  <a:pt x="163"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3" name="Freeform 36"/>
          <p:cNvSpPr/>
          <p:nvPr/>
        </p:nvSpPr>
        <p:spPr bwMode="auto">
          <a:xfrm>
            <a:off x="6242954" y="625637"/>
            <a:ext cx="461896" cy="145332"/>
          </a:xfrm>
          <a:custGeom>
            <a:avLst/>
            <a:gdLst>
              <a:gd name="T0" fmla="*/ 321 w 321"/>
              <a:gd name="T1" fmla="*/ 11 h 101"/>
              <a:gd name="T2" fmla="*/ 318 w 321"/>
              <a:gd name="T3" fmla="*/ 0 h 101"/>
              <a:gd name="T4" fmla="*/ 161 w 321"/>
              <a:gd name="T5" fmla="*/ 91 h 101"/>
              <a:gd name="T6" fmla="*/ 4 w 321"/>
              <a:gd name="T7" fmla="*/ 0 h 101"/>
              <a:gd name="T8" fmla="*/ 0 w 321"/>
              <a:gd name="T9" fmla="*/ 11 h 101"/>
              <a:gd name="T10" fmla="*/ 161 w 321"/>
              <a:gd name="T11" fmla="*/ 101 h 101"/>
              <a:gd name="T12" fmla="*/ 161 w 321"/>
              <a:gd name="T13" fmla="*/ 101 h 101"/>
              <a:gd name="T14" fmla="*/ 161 w 321"/>
              <a:gd name="T15" fmla="*/ 101 h 101"/>
              <a:gd name="T16" fmla="*/ 321 w 321"/>
              <a:gd name="T17" fmla="*/ 1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11"/>
                </a:moveTo>
                <a:lnTo>
                  <a:pt x="318" y="0"/>
                </a:lnTo>
                <a:lnTo>
                  <a:pt x="161" y="91"/>
                </a:lnTo>
                <a:lnTo>
                  <a:pt x="4" y="0"/>
                </a:lnTo>
                <a:lnTo>
                  <a:pt x="0" y="11"/>
                </a:lnTo>
                <a:lnTo>
                  <a:pt x="161" y="101"/>
                </a:lnTo>
                <a:lnTo>
                  <a:pt x="161" y="101"/>
                </a:lnTo>
                <a:lnTo>
                  <a:pt x="161" y="101"/>
                </a:lnTo>
                <a:lnTo>
                  <a:pt x="321" y="1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Freeform 37"/>
          <p:cNvSpPr/>
          <p:nvPr/>
        </p:nvSpPr>
        <p:spPr bwMode="auto">
          <a:xfrm>
            <a:off x="5770986" y="389653"/>
            <a:ext cx="693563" cy="794287"/>
          </a:xfrm>
          <a:custGeom>
            <a:avLst/>
            <a:gdLst>
              <a:gd name="T0" fmla="*/ 321 w 482"/>
              <a:gd name="T1" fmla="*/ 189 h 552"/>
              <a:gd name="T2" fmla="*/ 478 w 482"/>
              <a:gd name="T3" fmla="*/ 279 h 552"/>
              <a:gd name="T4" fmla="*/ 482 w 482"/>
              <a:gd name="T5" fmla="*/ 272 h 552"/>
              <a:gd name="T6" fmla="*/ 321 w 482"/>
              <a:gd name="T7" fmla="*/ 178 h 552"/>
              <a:gd name="T8" fmla="*/ 321 w 482"/>
              <a:gd name="T9" fmla="*/ 178 h 552"/>
              <a:gd name="T10" fmla="*/ 321 w 482"/>
              <a:gd name="T11" fmla="*/ 178 h 552"/>
              <a:gd name="T12" fmla="*/ 164 w 482"/>
              <a:gd name="T13" fmla="*/ 269 h 552"/>
              <a:gd name="T14" fmla="*/ 11 w 482"/>
              <a:gd name="T15" fmla="*/ 182 h 552"/>
              <a:gd name="T16" fmla="*/ 11 w 482"/>
              <a:gd name="T17" fmla="*/ 0 h 552"/>
              <a:gd name="T18" fmla="*/ 0 w 482"/>
              <a:gd name="T19" fmla="*/ 0 h 552"/>
              <a:gd name="T20" fmla="*/ 0 w 482"/>
              <a:gd name="T21" fmla="*/ 189 h 552"/>
              <a:gd name="T22" fmla="*/ 0 w 482"/>
              <a:gd name="T23" fmla="*/ 189 h 552"/>
              <a:gd name="T24" fmla="*/ 0 w 482"/>
              <a:gd name="T25" fmla="*/ 189 h 552"/>
              <a:gd name="T26" fmla="*/ 157 w 482"/>
              <a:gd name="T27" fmla="*/ 276 h 552"/>
              <a:gd name="T28" fmla="*/ 157 w 482"/>
              <a:gd name="T29" fmla="*/ 457 h 552"/>
              <a:gd name="T30" fmla="*/ 157 w 482"/>
              <a:gd name="T31" fmla="*/ 457 h 552"/>
              <a:gd name="T32" fmla="*/ 157 w 482"/>
              <a:gd name="T33" fmla="*/ 457 h 552"/>
              <a:gd name="T34" fmla="*/ 321 w 482"/>
              <a:gd name="T35" fmla="*/ 552 h 552"/>
              <a:gd name="T36" fmla="*/ 325 w 482"/>
              <a:gd name="T37" fmla="*/ 545 h 552"/>
              <a:gd name="T38" fmla="*/ 168 w 482"/>
              <a:gd name="T39" fmla="*/ 454 h 552"/>
              <a:gd name="T40" fmla="*/ 168 w 482"/>
              <a:gd name="T41" fmla="*/ 279 h 552"/>
              <a:gd name="T42" fmla="*/ 321 w 482"/>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552">
                <a:moveTo>
                  <a:pt x="321" y="189"/>
                </a:moveTo>
                <a:lnTo>
                  <a:pt x="478" y="279"/>
                </a:lnTo>
                <a:lnTo>
                  <a:pt x="482" y="272"/>
                </a:lnTo>
                <a:lnTo>
                  <a:pt x="321" y="178"/>
                </a:lnTo>
                <a:lnTo>
                  <a:pt x="321" y="178"/>
                </a:lnTo>
                <a:lnTo>
                  <a:pt x="321" y="178"/>
                </a:lnTo>
                <a:lnTo>
                  <a:pt x="164" y="269"/>
                </a:lnTo>
                <a:lnTo>
                  <a:pt x="11" y="182"/>
                </a:lnTo>
                <a:lnTo>
                  <a:pt x="11" y="0"/>
                </a:lnTo>
                <a:lnTo>
                  <a:pt x="0" y="0"/>
                </a:lnTo>
                <a:lnTo>
                  <a:pt x="0" y="189"/>
                </a:lnTo>
                <a:lnTo>
                  <a:pt x="0" y="189"/>
                </a:lnTo>
                <a:lnTo>
                  <a:pt x="0" y="189"/>
                </a:lnTo>
                <a:lnTo>
                  <a:pt x="157" y="276"/>
                </a:lnTo>
                <a:lnTo>
                  <a:pt x="157" y="457"/>
                </a:lnTo>
                <a:lnTo>
                  <a:pt x="157" y="457"/>
                </a:lnTo>
                <a:lnTo>
                  <a:pt x="157" y="457"/>
                </a:lnTo>
                <a:lnTo>
                  <a:pt x="321" y="552"/>
                </a:lnTo>
                <a:lnTo>
                  <a:pt x="325" y="545"/>
                </a:lnTo>
                <a:lnTo>
                  <a:pt x="168" y="454"/>
                </a:lnTo>
                <a:lnTo>
                  <a:pt x="168" y="279"/>
                </a:lnTo>
                <a:lnTo>
                  <a:pt x="321"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5" name="Freeform 38"/>
          <p:cNvSpPr/>
          <p:nvPr/>
        </p:nvSpPr>
        <p:spPr bwMode="auto">
          <a:xfrm>
            <a:off x="6248710" y="1218475"/>
            <a:ext cx="692124" cy="789971"/>
          </a:xfrm>
          <a:custGeom>
            <a:avLst/>
            <a:gdLst>
              <a:gd name="T0" fmla="*/ 321 w 481"/>
              <a:gd name="T1" fmla="*/ 189 h 549"/>
              <a:gd name="T2" fmla="*/ 478 w 481"/>
              <a:gd name="T3" fmla="*/ 280 h 549"/>
              <a:gd name="T4" fmla="*/ 481 w 481"/>
              <a:gd name="T5" fmla="*/ 273 h 549"/>
              <a:gd name="T6" fmla="*/ 321 w 481"/>
              <a:gd name="T7" fmla="*/ 178 h 549"/>
              <a:gd name="T8" fmla="*/ 321 w 481"/>
              <a:gd name="T9" fmla="*/ 178 h 549"/>
              <a:gd name="T10" fmla="*/ 321 w 481"/>
              <a:gd name="T11" fmla="*/ 178 h 549"/>
              <a:gd name="T12" fmla="*/ 164 w 481"/>
              <a:gd name="T13" fmla="*/ 269 h 549"/>
              <a:gd name="T14" fmla="*/ 10 w 481"/>
              <a:gd name="T15" fmla="*/ 178 h 549"/>
              <a:gd name="T16" fmla="*/ 10 w 481"/>
              <a:gd name="T17" fmla="*/ 0 h 549"/>
              <a:gd name="T18" fmla="*/ 0 w 481"/>
              <a:gd name="T19" fmla="*/ 0 h 549"/>
              <a:gd name="T20" fmla="*/ 0 w 481"/>
              <a:gd name="T21" fmla="*/ 185 h 549"/>
              <a:gd name="T22" fmla="*/ 0 w 481"/>
              <a:gd name="T23" fmla="*/ 185 h 549"/>
              <a:gd name="T24" fmla="*/ 0 w 481"/>
              <a:gd name="T25" fmla="*/ 185 h 549"/>
              <a:gd name="T26" fmla="*/ 157 w 481"/>
              <a:gd name="T27" fmla="*/ 276 h 549"/>
              <a:gd name="T28" fmla="*/ 157 w 481"/>
              <a:gd name="T29" fmla="*/ 458 h 549"/>
              <a:gd name="T30" fmla="*/ 157 w 481"/>
              <a:gd name="T31" fmla="*/ 458 h 549"/>
              <a:gd name="T32" fmla="*/ 157 w 481"/>
              <a:gd name="T33" fmla="*/ 458 h 549"/>
              <a:gd name="T34" fmla="*/ 321 w 481"/>
              <a:gd name="T35" fmla="*/ 549 h 549"/>
              <a:gd name="T36" fmla="*/ 324 w 481"/>
              <a:gd name="T37" fmla="*/ 542 h 549"/>
              <a:gd name="T38" fmla="*/ 167 w 481"/>
              <a:gd name="T39" fmla="*/ 451 h 549"/>
              <a:gd name="T40" fmla="*/ 167 w 481"/>
              <a:gd name="T41" fmla="*/ 276 h 549"/>
              <a:gd name="T42" fmla="*/ 321 w 481"/>
              <a:gd name="T43" fmla="*/ 18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1" h="549">
                <a:moveTo>
                  <a:pt x="321" y="189"/>
                </a:moveTo>
                <a:lnTo>
                  <a:pt x="478" y="280"/>
                </a:lnTo>
                <a:lnTo>
                  <a:pt x="481" y="273"/>
                </a:lnTo>
                <a:lnTo>
                  <a:pt x="321" y="178"/>
                </a:lnTo>
                <a:lnTo>
                  <a:pt x="321" y="178"/>
                </a:lnTo>
                <a:lnTo>
                  <a:pt x="321" y="178"/>
                </a:lnTo>
                <a:lnTo>
                  <a:pt x="164" y="269"/>
                </a:lnTo>
                <a:lnTo>
                  <a:pt x="10" y="178"/>
                </a:lnTo>
                <a:lnTo>
                  <a:pt x="10" y="0"/>
                </a:lnTo>
                <a:lnTo>
                  <a:pt x="0" y="0"/>
                </a:lnTo>
                <a:lnTo>
                  <a:pt x="0" y="185"/>
                </a:lnTo>
                <a:lnTo>
                  <a:pt x="0" y="185"/>
                </a:lnTo>
                <a:lnTo>
                  <a:pt x="0" y="185"/>
                </a:lnTo>
                <a:lnTo>
                  <a:pt x="157" y="276"/>
                </a:lnTo>
                <a:lnTo>
                  <a:pt x="157" y="458"/>
                </a:lnTo>
                <a:lnTo>
                  <a:pt x="157" y="458"/>
                </a:lnTo>
                <a:lnTo>
                  <a:pt x="157" y="458"/>
                </a:lnTo>
                <a:lnTo>
                  <a:pt x="321" y="549"/>
                </a:lnTo>
                <a:lnTo>
                  <a:pt x="324" y="542"/>
                </a:lnTo>
                <a:lnTo>
                  <a:pt x="167" y="451"/>
                </a:lnTo>
                <a:lnTo>
                  <a:pt x="167" y="276"/>
                </a:lnTo>
                <a:lnTo>
                  <a:pt x="321"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39"/>
          <p:cNvSpPr/>
          <p:nvPr/>
        </p:nvSpPr>
        <p:spPr bwMode="auto">
          <a:xfrm>
            <a:off x="4441418" y="379580"/>
            <a:ext cx="266202" cy="310808"/>
          </a:xfrm>
          <a:custGeom>
            <a:avLst/>
            <a:gdLst>
              <a:gd name="T0" fmla="*/ 185 w 185"/>
              <a:gd name="T1" fmla="*/ 161 h 216"/>
              <a:gd name="T2" fmla="*/ 91 w 185"/>
              <a:gd name="T3" fmla="*/ 216 h 216"/>
              <a:gd name="T4" fmla="*/ 0 w 185"/>
              <a:gd name="T5" fmla="*/ 161 h 216"/>
              <a:gd name="T6" fmla="*/ 0 w 185"/>
              <a:gd name="T7" fmla="*/ 52 h 216"/>
              <a:gd name="T8" fmla="*/ 91 w 185"/>
              <a:gd name="T9" fmla="*/ 0 h 216"/>
              <a:gd name="T10" fmla="*/ 185 w 185"/>
              <a:gd name="T11" fmla="*/ 52 h 216"/>
              <a:gd name="T12" fmla="*/ 185 w 185"/>
              <a:gd name="T13" fmla="*/ 161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185" y="161"/>
                </a:moveTo>
                <a:lnTo>
                  <a:pt x="91" y="216"/>
                </a:lnTo>
                <a:lnTo>
                  <a:pt x="0" y="161"/>
                </a:lnTo>
                <a:lnTo>
                  <a:pt x="0" y="52"/>
                </a:lnTo>
                <a:lnTo>
                  <a:pt x="91"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40"/>
          <p:cNvSpPr/>
          <p:nvPr/>
        </p:nvSpPr>
        <p:spPr bwMode="auto">
          <a:xfrm>
            <a:off x="4437102" y="1173868"/>
            <a:ext cx="320881" cy="371243"/>
          </a:xfrm>
          <a:custGeom>
            <a:avLst/>
            <a:gdLst>
              <a:gd name="T0" fmla="*/ 223 w 223"/>
              <a:gd name="T1" fmla="*/ 195 h 258"/>
              <a:gd name="T2" fmla="*/ 111 w 223"/>
              <a:gd name="T3" fmla="*/ 258 h 258"/>
              <a:gd name="T4" fmla="*/ 0 w 223"/>
              <a:gd name="T5" fmla="*/ 195 h 258"/>
              <a:gd name="T6" fmla="*/ 0 w 223"/>
              <a:gd name="T7" fmla="*/ 66 h 258"/>
              <a:gd name="T8" fmla="*/ 111 w 223"/>
              <a:gd name="T9" fmla="*/ 0 h 258"/>
              <a:gd name="T10" fmla="*/ 223 w 223"/>
              <a:gd name="T11" fmla="*/ 66 h 258"/>
              <a:gd name="T12" fmla="*/ 223 w 223"/>
              <a:gd name="T13" fmla="*/ 195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5"/>
                </a:moveTo>
                <a:lnTo>
                  <a:pt x="111" y="258"/>
                </a:lnTo>
                <a:lnTo>
                  <a:pt x="0" y="195"/>
                </a:lnTo>
                <a:lnTo>
                  <a:pt x="0" y="66"/>
                </a:lnTo>
                <a:lnTo>
                  <a:pt x="111" y="0"/>
                </a:lnTo>
                <a:lnTo>
                  <a:pt x="223" y="66"/>
                </a:lnTo>
                <a:lnTo>
                  <a:pt x="223" y="19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41"/>
          <p:cNvSpPr/>
          <p:nvPr/>
        </p:nvSpPr>
        <p:spPr bwMode="auto">
          <a:xfrm>
            <a:off x="5169515" y="811258"/>
            <a:ext cx="266202" cy="312248"/>
          </a:xfrm>
          <a:custGeom>
            <a:avLst/>
            <a:gdLst>
              <a:gd name="T0" fmla="*/ 185 w 185"/>
              <a:gd name="T1" fmla="*/ 161 h 217"/>
              <a:gd name="T2" fmla="*/ 91 w 185"/>
              <a:gd name="T3" fmla="*/ 217 h 217"/>
              <a:gd name="T4" fmla="*/ 0 w 185"/>
              <a:gd name="T5" fmla="*/ 161 h 217"/>
              <a:gd name="T6" fmla="*/ 0 w 185"/>
              <a:gd name="T7" fmla="*/ 53 h 217"/>
              <a:gd name="T8" fmla="*/ 91 w 185"/>
              <a:gd name="T9" fmla="*/ 0 h 217"/>
              <a:gd name="T10" fmla="*/ 185 w 185"/>
              <a:gd name="T11" fmla="*/ 53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1" y="217"/>
                </a:lnTo>
                <a:lnTo>
                  <a:pt x="0" y="161"/>
                </a:lnTo>
                <a:lnTo>
                  <a:pt x="0" y="53"/>
                </a:lnTo>
                <a:lnTo>
                  <a:pt x="91"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42"/>
          <p:cNvSpPr/>
          <p:nvPr/>
        </p:nvSpPr>
        <p:spPr bwMode="auto">
          <a:xfrm>
            <a:off x="5781059" y="1107677"/>
            <a:ext cx="417289" cy="483479"/>
          </a:xfrm>
          <a:custGeom>
            <a:avLst/>
            <a:gdLst>
              <a:gd name="T0" fmla="*/ 290 w 290"/>
              <a:gd name="T1" fmla="*/ 252 h 336"/>
              <a:gd name="T2" fmla="*/ 144 w 290"/>
              <a:gd name="T3" fmla="*/ 336 h 336"/>
              <a:gd name="T4" fmla="*/ 0 w 290"/>
              <a:gd name="T5" fmla="*/ 252 h 336"/>
              <a:gd name="T6" fmla="*/ 0 w 290"/>
              <a:gd name="T7" fmla="*/ 84 h 336"/>
              <a:gd name="T8" fmla="*/ 144 w 290"/>
              <a:gd name="T9" fmla="*/ 0 h 336"/>
              <a:gd name="T10" fmla="*/ 290 w 290"/>
              <a:gd name="T11" fmla="*/ 84 h 336"/>
              <a:gd name="T12" fmla="*/ 290 w 290"/>
              <a:gd name="T13" fmla="*/ 252 h 336"/>
            </a:gdLst>
            <a:ahLst/>
            <a:cxnLst>
              <a:cxn ang="0">
                <a:pos x="T0" y="T1"/>
              </a:cxn>
              <a:cxn ang="0">
                <a:pos x="T2" y="T3"/>
              </a:cxn>
              <a:cxn ang="0">
                <a:pos x="T4" y="T5"/>
              </a:cxn>
              <a:cxn ang="0">
                <a:pos x="T6" y="T7"/>
              </a:cxn>
              <a:cxn ang="0">
                <a:pos x="T8" y="T9"/>
              </a:cxn>
              <a:cxn ang="0">
                <a:pos x="T10" y="T11"/>
              </a:cxn>
              <a:cxn ang="0">
                <a:pos x="T12" y="T13"/>
              </a:cxn>
            </a:cxnLst>
            <a:rect l="0" t="0" r="r" b="b"/>
            <a:pathLst>
              <a:path w="290" h="336">
                <a:moveTo>
                  <a:pt x="290" y="252"/>
                </a:moveTo>
                <a:lnTo>
                  <a:pt x="144" y="336"/>
                </a:lnTo>
                <a:lnTo>
                  <a:pt x="0" y="252"/>
                </a:lnTo>
                <a:lnTo>
                  <a:pt x="0" y="84"/>
                </a:lnTo>
                <a:lnTo>
                  <a:pt x="144" y="0"/>
                </a:lnTo>
                <a:lnTo>
                  <a:pt x="290" y="84"/>
                </a:lnTo>
                <a:lnTo>
                  <a:pt x="290" y="25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0" name="Freeform 43"/>
          <p:cNvSpPr/>
          <p:nvPr/>
        </p:nvSpPr>
        <p:spPr bwMode="auto">
          <a:xfrm>
            <a:off x="3432731" y="1153723"/>
            <a:ext cx="415850" cy="487797"/>
          </a:xfrm>
          <a:custGeom>
            <a:avLst/>
            <a:gdLst>
              <a:gd name="T0" fmla="*/ 289 w 289"/>
              <a:gd name="T1" fmla="*/ 251 h 339"/>
              <a:gd name="T2" fmla="*/ 143 w 289"/>
              <a:gd name="T3" fmla="*/ 339 h 339"/>
              <a:gd name="T4" fmla="*/ 0 w 289"/>
              <a:gd name="T5" fmla="*/ 251 h 339"/>
              <a:gd name="T6" fmla="*/ 0 w 289"/>
              <a:gd name="T7" fmla="*/ 84 h 339"/>
              <a:gd name="T8" fmla="*/ 143 w 289"/>
              <a:gd name="T9" fmla="*/ 0 h 339"/>
              <a:gd name="T10" fmla="*/ 289 w 289"/>
              <a:gd name="T11" fmla="*/ 84 h 339"/>
              <a:gd name="T12" fmla="*/ 289 w 289"/>
              <a:gd name="T13" fmla="*/ 251 h 339"/>
            </a:gdLst>
            <a:ahLst/>
            <a:cxnLst>
              <a:cxn ang="0">
                <a:pos x="T0" y="T1"/>
              </a:cxn>
              <a:cxn ang="0">
                <a:pos x="T2" y="T3"/>
              </a:cxn>
              <a:cxn ang="0">
                <a:pos x="T4" y="T5"/>
              </a:cxn>
              <a:cxn ang="0">
                <a:pos x="T6" y="T7"/>
              </a:cxn>
              <a:cxn ang="0">
                <a:pos x="T8" y="T9"/>
              </a:cxn>
              <a:cxn ang="0">
                <a:pos x="T10" y="T11"/>
              </a:cxn>
              <a:cxn ang="0">
                <a:pos x="T12" y="T13"/>
              </a:cxn>
            </a:cxnLst>
            <a:rect l="0" t="0" r="r" b="b"/>
            <a:pathLst>
              <a:path w="289" h="339">
                <a:moveTo>
                  <a:pt x="289" y="251"/>
                </a:moveTo>
                <a:lnTo>
                  <a:pt x="143" y="339"/>
                </a:lnTo>
                <a:lnTo>
                  <a:pt x="0" y="251"/>
                </a:lnTo>
                <a:lnTo>
                  <a:pt x="0" y="84"/>
                </a:lnTo>
                <a:lnTo>
                  <a:pt x="143" y="0"/>
                </a:lnTo>
                <a:lnTo>
                  <a:pt x="289" y="84"/>
                </a:lnTo>
                <a:lnTo>
                  <a:pt x="289"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1" name="Freeform 44"/>
          <p:cNvSpPr/>
          <p:nvPr/>
        </p:nvSpPr>
        <p:spPr bwMode="auto">
          <a:xfrm>
            <a:off x="705965" y="1063071"/>
            <a:ext cx="241740" cy="401461"/>
          </a:xfrm>
          <a:custGeom>
            <a:avLst/>
            <a:gdLst>
              <a:gd name="T0" fmla="*/ 4 w 168"/>
              <a:gd name="T1" fmla="*/ 0 h 279"/>
              <a:gd name="T2" fmla="*/ 0 w 168"/>
              <a:gd name="T3" fmla="*/ 7 h 279"/>
              <a:gd name="T4" fmla="*/ 157 w 168"/>
              <a:gd name="T5" fmla="*/ 98 h 279"/>
              <a:gd name="T6" fmla="*/ 161 w 168"/>
              <a:gd name="T7" fmla="*/ 279 h 279"/>
              <a:gd name="T8" fmla="*/ 168 w 168"/>
              <a:gd name="T9" fmla="*/ 279 h 279"/>
              <a:gd name="T10" fmla="*/ 168 w 168"/>
              <a:gd name="T11" fmla="*/ 91 h 279"/>
              <a:gd name="T12" fmla="*/ 168 w 168"/>
              <a:gd name="T13" fmla="*/ 91 h 279"/>
              <a:gd name="T14" fmla="*/ 168 w 168"/>
              <a:gd name="T15" fmla="*/ 91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7"/>
                </a:lnTo>
                <a:lnTo>
                  <a:pt x="157" y="98"/>
                </a:lnTo>
                <a:lnTo>
                  <a:pt x="161" y="279"/>
                </a:lnTo>
                <a:lnTo>
                  <a:pt x="168" y="279"/>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2" name="Freeform 45"/>
          <p:cNvSpPr/>
          <p:nvPr/>
        </p:nvSpPr>
        <p:spPr bwMode="auto">
          <a:xfrm>
            <a:off x="687260" y="817014"/>
            <a:ext cx="234545" cy="401461"/>
          </a:xfrm>
          <a:custGeom>
            <a:avLst/>
            <a:gdLst>
              <a:gd name="T0" fmla="*/ 160 w 163"/>
              <a:gd name="T1" fmla="*/ 279 h 279"/>
              <a:gd name="T2" fmla="*/ 163 w 163"/>
              <a:gd name="T3" fmla="*/ 272 h 279"/>
              <a:gd name="T4" fmla="*/ 7 w 163"/>
              <a:gd name="T5" fmla="*/ 181 h 279"/>
              <a:gd name="T6" fmla="*/ 7 w 163"/>
              <a:gd name="T7" fmla="*/ 0 h 279"/>
              <a:gd name="T8" fmla="*/ 0 w 163"/>
              <a:gd name="T9" fmla="*/ 0 h 279"/>
              <a:gd name="T10" fmla="*/ 0 w 163"/>
              <a:gd name="T11" fmla="*/ 188 h 279"/>
              <a:gd name="T12" fmla="*/ 0 w 163"/>
              <a:gd name="T13" fmla="*/ 188 h 279"/>
              <a:gd name="T14" fmla="*/ 0 w 163"/>
              <a:gd name="T15" fmla="*/ 188 h 279"/>
              <a:gd name="T16" fmla="*/ 160 w 163"/>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79">
                <a:moveTo>
                  <a:pt x="160" y="279"/>
                </a:moveTo>
                <a:lnTo>
                  <a:pt x="163" y="272"/>
                </a:lnTo>
                <a:lnTo>
                  <a:pt x="7" y="181"/>
                </a:lnTo>
                <a:lnTo>
                  <a:pt x="7"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3" name="Freeform 46"/>
          <p:cNvSpPr/>
          <p:nvPr/>
        </p:nvSpPr>
        <p:spPr bwMode="auto">
          <a:xfrm>
            <a:off x="435447" y="686072"/>
            <a:ext cx="235984" cy="401461"/>
          </a:xfrm>
          <a:custGeom>
            <a:avLst/>
            <a:gdLst>
              <a:gd name="T0" fmla="*/ 4 w 164"/>
              <a:gd name="T1" fmla="*/ 0 h 279"/>
              <a:gd name="T2" fmla="*/ 0 w 164"/>
              <a:gd name="T3" fmla="*/ 7 h 279"/>
              <a:gd name="T4" fmla="*/ 157 w 164"/>
              <a:gd name="T5" fmla="*/ 98 h 279"/>
              <a:gd name="T6" fmla="*/ 157 w 164"/>
              <a:gd name="T7" fmla="*/ 279 h 279"/>
              <a:gd name="T8" fmla="*/ 164 w 164"/>
              <a:gd name="T9" fmla="*/ 279 h 279"/>
              <a:gd name="T10" fmla="*/ 164 w 164"/>
              <a:gd name="T11" fmla="*/ 91 h 279"/>
              <a:gd name="T12" fmla="*/ 164 w 164"/>
              <a:gd name="T13" fmla="*/ 91 h 279"/>
              <a:gd name="T14" fmla="*/ 164 w 164"/>
              <a:gd name="T15" fmla="*/ 91 h 279"/>
              <a:gd name="T16" fmla="*/ 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4" y="0"/>
                </a:moveTo>
                <a:lnTo>
                  <a:pt x="0" y="7"/>
                </a:lnTo>
                <a:lnTo>
                  <a:pt x="157" y="98"/>
                </a:lnTo>
                <a:lnTo>
                  <a:pt x="157" y="279"/>
                </a:lnTo>
                <a:lnTo>
                  <a:pt x="164" y="279"/>
                </a:lnTo>
                <a:lnTo>
                  <a:pt x="164" y="91"/>
                </a:lnTo>
                <a:lnTo>
                  <a:pt x="164" y="91"/>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4" name="Freeform 47"/>
          <p:cNvSpPr/>
          <p:nvPr/>
        </p:nvSpPr>
        <p:spPr bwMode="auto">
          <a:xfrm>
            <a:off x="510271" y="1188257"/>
            <a:ext cx="241740" cy="402899"/>
          </a:xfrm>
          <a:custGeom>
            <a:avLst/>
            <a:gdLst>
              <a:gd name="T0" fmla="*/ 161 w 168"/>
              <a:gd name="T1" fmla="*/ 280 h 280"/>
              <a:gd name="T2" fmla="*/ 168 w 168"/>
              <a:gd name="T3" fmla="*/ 273 h 280"/>
              <a:gd name="T4" fmla="*/ 11 w 168"/>
              <a:gd name="T5" fmla="*/ 182 h 280"/>
              <a:gd name="T6" fmla="*/ 11 w 168"/>
              <a:gd name="T7" fmla="*/ 0 h 280"/>
              <a:gd name="T8" fmla="*/ 0 w 168"/>
              <a:gd name="T9" fmla="*/ 0 h 280"/>
              <a:gd name="T10" fmla="*/ 0 w 168"/>
              <a:gd name="T11" fmla="*/ 185 h 280"/>
              <a:gd name="T12" fmla="*/ 0 w 168"/>
              <a:gd name="T13" fmla="*/ 185 h 280"/>
              <a:gd name="T14" fmla="*/ 0 w 168"/>
              <a:gd name="T15" fmla="*/ 185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73"/>
                </a:lnTo>
                <a:lnTo>
                  <a:pt x="11" y="182"/>
                </a:lnTo>
                <a:lnTo>
                  <a:pt x="11" y="0"/>
                </a:lnTo>
                <a:lnTo>
                  <a:pt x="0" y="0"/>
                </a:lnTo>
                <a:lnTo>
                  <a:pt x="0" y="185"/>
                </a:lnTo>
                <a:lnTo>
                  <a:pt x="0" y="185"/>
                </a:lnTo>
                <a:lnTo>
                  <a:pt x="0" y="185"/>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5" name="Freeform 48"/>
          <p:cNvSpPr/>
          <p:nvPr/>
        </p:nvSpPr>
        <p:spPr bwMode="auto">
          <a:xfrm>
            <a:off x="9525" y="1063071"/>
            <a:ext cx="461896" cy="538159"/>
          </a:xfrm>
          <a:custGeom>
            <a:avLst/>
            <a:gdLst>
              <a:gd name="T0" fmla="*/ 321 w 321"/>
              <a:gd name="T1" fmla="*/ 276 h 374"/>
              <a:gd name="T2" fmla="*/ 321 w 321"/>
              <a:gd name="T3" fmla="*/ 94 h 374"/>
              <a:gd name="T4" fmla="*/ 321 w 321"/>
              <a:gd name="T5" fmla="*/ 94 h 374"/>
              <a:gd name="T6" fmla="*/ 321 w 321"/>
              <a:gd name="T7" fmla="*/ 94 h 374"/>
              <a:gd name="T8" fmla="*/ 160 w 321"/>
              <a:gd name="T9" fmla="*/ 0 h 374"/>
              <a:gd name="T10" fmla="*/ 153 w 321"/>
              <a:gd name="T11" fmla="*/ 7 h 374"/>
              <a:gd name="T12" fmla="*/ 310 w 321"/>
              <a:gd name="T13" fmla="*/ 98 h 374"/>
              <a:gd name="T14" fmla="*/ 310 w 321"/>
              <a:gd name="T15" fmla="*/ 272 h 374"/>
              <a:gd name="T16" fmla="*/ 160 w 321"/>
              <a:gd name="T17" fmla="*/ 363 h 374"/>
              <a:gd name="T18" fmla="*/ 3 w 321"/>
              <a:gd name="T19" fmla="*/ 272 h 374"/>
              <a:gd name="T20" fmla="*/ 0 w 321"/>
              <a:gd name="T21" fmla="*/ 283 h 374"/>
              <a:gd name="T22" fmla="*/ 160 w 321"/>
              <a:gd name="T23" fmla="*/ 374 h 374"/>
              <a:gd name="T24" fmla="*/ 160 w 321"/>
              <a:gd name="T25" fmla="*/ 374 h 374"/>
              <a:gd name="T26" fmla="*/ 160 w 321"/>
              <a:gd name="T27" fmla="*/ 374 h 374"/>
              <a:gd name="T28" fmla="*/ 321 w 321"/>
              <a:gd name="T29" fmla="*/ 27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374">
                <a:moveTo>
                  <a:pt x="321" y="276"/>
                </a:moveTo>
                <a:lnTo>
                  <a:pt x="321" y="94"/>
                </a:lnTo>
                <a:lnTo>
                  <a:pt x="321" y="94"/>
                </a:lnTo>
                <a:lnTo>
                  <a:pt x="321" y="94"/>
                </a:lnTo>
                <a:lnTo>
                  <a:pt x="160" y="0"/>
                </a:lnTo>
                <a:lnTo>
                  <a:pt x="153" y="7"/>
                </a:lnTo>
                <a:lnTo>
                  <a:pt x="310" y="98"/>
                </a:lnTo>
                <a:lnTo>
                  <a:pt x="310" y="272"/>
                </a:lnTo>
                <a:lnTo>
                  <a:pt x="160" y="363"/>
                </a:lnTo>
                <a:lnTo>
                  <a:pt x="3" y="272"/>
                </a:lnTo>
                <a:lnTo>
                  <a:pt x="0" y="283"/>
                </a:lnTo>
                <a:lnTo>
                  <a:pt x="160" y="374"/>
                </a:lnTo>
                <a:lnTo>
                  <a:pt x="160" y="374"/>
                </a:lnTo>
                <a:lnTo>
                  <a:pt x="160" y="374"/>
                </a:lnTo>
                <a:lnTo>
                  <a:pt x="321"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6" name="Freeform 49"/>
          <p:cNvSpPr/>
          <p:nvPr/>
        </p:nvSpPr>
        <p:spPr bwMode="auto">
          <a:xfrm>
            <a:off x="245509" y="1480360"/>
            <a:ext cx="240301" cy="401461"/>
          </a:xfrm>
          <a:custGeom>
            <a:avLst/>
            <a:gdLst>
              <a:gd name="T0" fmla="*/ 0 w 167"/>
              <a:gd name="T1" fmla="*/ 279 h 279"/>
              <a:gd name="T2" fmla="*/ 10 w 167"/>
              <a:gd name="T3" fmla="*/ 279 h 279"/>
              <a:gd name="T4" fmla="*/ 10 w 167"/>
              <a:gd name="T5" fmla="*/ 98 h 279"/>
              <a:gd name="T6" fmla="*/ 167 w 167"/>
              <a:gd name="T7" fmla="*/ 7 h 279"/>
              <a:gd name="T8" fmla="*/ 160 w 167"/>
              <a:gd name="T9" fmla="*/ 0 h 279"/>
              <a:gd name="T10" fmla="*/ 0 w 167"/>
              <a:gd name="T11" fmla="*/ 94 h 279"/>
              <a:gd name="T12" fmla="*/ 0 w 167"/>
              <a:gd name="T13" fmla="*/ 94 h 279"/>
              <a:gd name="T14" fmla="*/ 0 w 167"/>
              <a:gd name="T15" fmla="*/ 94 h 279"/>
              <a:gd name="T16" fmla="*/ 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0" y="279"/>
                </a:moveTo>
                <a:lnTo>
                  <a:pt x="10" y="279"/>
                </a:lnTo>
                <a:lnTo>
                  <a:pt x="10" y="98"/>
                </a:lnTo>
                <a:lnTo>
                  <a:pt x="167" y="7"/>
                </a:lnTo>
                <a:lnTo>
                  <a:pt x="160"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7" name="Freeform 50"/>
          <p:cNvSpPr/>
          <p:nvPr/>
        </p:nvSpPr>
        <p:spPr bwMode="auto">
          <a:xfrm>
            <a:off x="967850" y="1470287"/>
            <a:ext cx="461896" cy="145332"/>
          </a:xfrm>
          <a:custGeom>
            <a:avLst/>
            <a:gdLst>
              <a:gd name="T0" fmla="*/ 321 w 321"/>
              <a:gd name="T1" fmla="*/ 7 h 101"/>
              <a:gd name="T2" fmla="*/ 317 w 321"/>
              <a:gd name="T3" fmla="*/ 0 h 101"/>
              <a:gd name="T4" fmla="*/ 160 w 321"/>
              <a:gd name="T5" fmla="*/ 91 h 101"/>
              <a:gd name="T6" fmla="*/ 3 w 321"/>
              <a:gd name="T7" fmla="*/ 0 h 101"/>
              <a:gd name="T8" fmla="*/ 0 w 321"/>
              <a:gd name="T9" fmla="*/ 7 h 101"/>
              <a:gd name="T10" fmla="*/ 160 w 321"/>
              <a:gd name="T11" fmla="*/ 101 h 101"/>
              <a:gd name="T12" fmla="*/ 160 w 321"/>
              <a:gd name="T13" fmla="*/ 101 h 101"/>
              <a:gd name="T14" fmla="*/ 160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7" y="0"/>
                </a:lnTo>
                <a:lnTo>
                  <a:pt x="160" y="91"/>
                </a:lnTo>
                <a:lnTo>
                  <a:pt x="3" y="0"/>
                </a:lnTo>
                <a:lnTo>
                  <a:pt x="0" y="7"/>
                </a:lnTo>
                <a:lnTo>
                  <a:pt x="160" y="101"/>
                </a:lnTo>
                <a:lnTo>
                  <a:pt x="160" y="101"/>
                </a:lnTo>
                <a:lnTo>
                  <a:pt x="160"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8" name="Freeform 51"/>
          <p:cNvSpPr/>
          <p:nvPr/>
        </p:nvSpPr>
        <p:spPr bwMode="auto">
          <a:xfrm>
            <a:off x="1188006" y="1183941"/>
            <a:ext cx="235984" cy="401461"/>
          </a:xfrm>
          <a:custGeom>
            <a:avLst/>
            <a:gdLst>
              <a:gd name="T0" fmla="*/ 164 w 164"/>
              <a:gd name="T1" fmla="*/ 0 h 279"/>
              <a:gd name="T2" fmla="*/ 157 w 164"/>
              <a:gd name="T3" fmla="*/ 0 h 279"/>
              <a:gd name="T4" fmla="*/ 157 w 164"/>
              <a:gd name="T5" fmla="*/ 181 h 279"/>
              <a:gd name="T6" fmla="*/ 0 w 164"/>
              <a:gd name="T7" fmla="*/ 272 h 279"/>
              <a:gd name="T8" fmla="*/ 4 w 164"/>
              <a:gd name="T9" fmla="*/ 279 h 279"/>
              <a:gd name="T10" fmla="*/ 164 w 164"/>
              <a:gd name="T11" fmla="*/ 188 h 279"/>
              <a:gd name="T12" fmla="*/ 164 w 164"/>
              <a:gd name="T13" fmla="*/ 188 h 279"/>
              <a:gd name="T14" fmla="*/ 164 w 164"/>
              <a:gd name="T15" fmla="*/ 188 h 279"/>
              <a:gd name="T16" fmla="*/ 16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4" y="0"/>
                </a:moveTo>
                <a:lnTo>
                  <a:pt x="157" y="0"/>
                </a:lnTo>
                <a:lnTo>
                  <a:pt x="157" y="181"/>
                </a:lnTo>
                <a:lnTo>
                  <a:pt x="0" y="272"/>
                </a:lnTo>
                <a:lnTo>
                  <a:pt x="4" y="279"/>
                </a:lnTo>
                <a:lnTo>
                  <a:pt x="164" y="188"/>
                </a:lnTo>
                <a:lnTo>
                  <a:pt x="164" y="188"/>
                </a:lnTo>
                <a:lnTo>
                  <a:pt x="164" y="188"/>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9" name="Freeform 52"/>
          <p:cNvSpPr/>
          <p:nvPr/>
        </p:nvSpPr>
        <p:spPr bwMode="auto">
          <a:xfrm>
            <a:off x="1223979" y="1998373"/>
            <a:ext cx="240301" cy="401461"/>
          </a:xfrm>
          <a:custGeom>
            <a:avLst/>
            <a:gdLst>
              <a:gd name="T0" fmla="*/ 167 w 167"/>
              <a:gd name="T1" fmla="*/ 0 h 279"/>
              <a:gd name="T2" fmla="*/ 157 w 167"/>
              <a:gd name="T3" fmla="*/ 0 h 279"/>
              <a:gd name="T4" fmla="*/ 157 w 167"/>
              <a:gd name="T5" fmla="*/ 181 h 279"/>
              <a:gd name="T6" fmla="*/ 0 w 167"/>
              <a:gd name="T7" fmla="*/ 272 h 279"/>
              <a:gd name="T8" fmla="*/ 7 w 167"/>
              <a:gd name="T9" fmla="*/ 279 h 279"/>
              <a:gd name="T10" fmla="*/ 167 w 167"/>
              <a:gd name="T11" fmla="*/ 188 h 279"/>
              <a:gd name="T12" fmla="*/ 167 w 167"/>
              <a:gd name="T13" fmla="*/ 188 h 279"/>
              <a:gd name="T14" fmla="*/ 167 w 167"/>
              <a:gd name="T15" fmla="*/ 188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7" y="279"/>
                </a:lnTo>
                <a:lnTo>
                  <a:pt x="167" y="188"/>
                </a:lnTo>
                <a:lnTo>
                  <a:pt x="167" y="188"/>
                </a:lnTo>
                <a:lnTo>
                  <a:pt x="167" y="188"/>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0" name="Freeform 53"/>
          <p:cNvSpPr/>
          <p:nvPr/>
        </p:nvSpPr>
        <p:spPr bwMode="auto">
          <a:xfrm>
            <a:off x="731866" y="1897648"/>
            <a:ext cx="240301" cy="397144"/>
          </a:xfrm>
          <a:custGeom>
            <a:avLst/>
            <a:gdLst>
              <a:gd name="T0" fmla="*/ 3 w 167"/>
              <a:gd name="T1" fmla="*/ 0 h 276"/>
              <a:gd name="T2" fmla="*/ 0 w 167"/>
              <a:gd name="T3" fmla="*/ 7 h 276"/>
              <a:gd name="T4" fmla="*/ 157 w 167"/>
              <a:gd name="T5" fmla="*/ 98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8"/>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1" name="Freeform 54"/>
          <p:cNvSpPr/>
          <p:nvPr/>
        </p:nvSpPr>
        <p:spPr bwMode="auto">
          <a:xfrm>
            <a:off x="1439818" y="1183941"/>
            <a:ext cx="240301" cy="401461"/>
          </a:xfrm>
          <a:custGeom>
            <a:avLst/>
            <a:gdLst>
              <a:gd name="T0" fmla="*/ 160 w 167"/>
              <a:gd name="T1" fmla="*/ 279 h 279"/>
              <a:gd name="T2" fmla="*/ 167 w 167"/>
              <a:gd name="T3" fmla="*/ 272 h 279"/>
              <a:gd name="T4" fmla="*/ 10 w 167"/>
              <a:gd name="T5" fmla="*/ 181 h 279"/>
              <a:gd name="T6" fmla="*/ 10 w 167"/>
              <a:gd name="T7" fmla="*/ 0 h 279"/>
              <a:gd name="T8" fmla="*/ 0 w 167"/>
              <a:gd name="T9" fmla="*/ 0 h 279"/>
              <a:gd name="T10" fmla="*/ 0 w 167"/>
              <a:gd name="T11" fmla="*/ 188 h 279"/>
              <a:gd name="T12" fmla="*/ 0 w 167"/>
              <a:gd name="T13" fmla="*/ 188 h 279"/>
              <a:gd name="T14" fmla="*/ 0 w 167"/>
              <a:gd name="T15" fmla="*/ 188 h 279"/>
              <a:gd name="T16" fmla="*/ 16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0" y="279"/>
                </a:moveTo>
                <a:lnTo>
                  <a:pt x="167" y="272"/>
                </a:lnTo>
                <a:lnTo>
                  <a:pt x="10" y="181"/>
                </a:lnTo>
                <a:lnTo>
                  <a:pt x="10"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2" name="Freeform 55"/>
          <p:cNvSpPr/>
          <p:nvPr/>
        </p:nvSpPr>
        <p:spPr bwMode="auto">
          <a:xfrm>
            <a:off x="1444135" y="1434314"/>
            <a:ext cx="241740" cy="402899"/>
          </a:xfrm>
          <a:custGeom>
            <a:avLst/>
            <a:gdLst>
              <a:gd name="T0" fmla="*/ 4 w 168"/>
              <a:gd name="T1" fmla="*/ 0 h 280"/>
              <a:gd name="T2" fmla="*/ 0 w 168"/>
              <a:gd name="T3" fmla="*/ 7 h 280"/>
              <a:gd name="T4" fmla="*/ 157 w 168"/>
              <a:gd name="T5" fmla="*/ 98 h 280"/>
              <a:gd name="T6" fmla="*/ 161 w 168"/>
              <a:gd name="T7" fmla="*/ 280 h 280"/>
              <a:gd name="T8" fmla="*/ 168 w 168"/>
              <a:gd name="T9" fmla="*/ 280 h 280"/>
              <a:gd name="T10" fmla="*/ 168 w 168"/>
              <a:gd name="T11" fmla="*/ 91 h 280"/>
              <a:gd name="T12" fmla="*/ 168 w 168"/>
              <a:gd name="T13" fmla="*/ 91 h 280"/>
              <a:gd name="T14" fmla="*/ 168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7"/>
                </a:lnTo>
                <a:lnTo>
                  <a:pt x="157" y="98"/>
                </a:lnTo>
                <a:lnTo>
                  <a:pt x="161" y="280"/>
                </a:lnTo>
                <a:lnTo>
                  <a:pt x="168" y="280"/>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3" name="Freeform 56"/>
          <p:cNvSpPr/>
          <p:nvPr/>
        </p:nvSpPr>
        <p:spPr bwMode="auto">
          <a:xfrm>
            <a:off x="1670046" y="1444386"/>
            <a:ext cx="461896" cy="151088"/>
          </a:xfrm>
          <a:custGeom>
            <a:avLst/>
            <a:gdLst>
              <a:gd name="T0" fmla="*/ 0 w 321"/>
              <a:gd name="T1" fmla="*/ 84 h 105"/>
              <a:gd name="T2" fmla="*/ 4 w 321"/>
              <a:gd name="T3" fmla="*/ 95 h 105"/>
              <a:gd name="T4" fmla="*/ 164 w 321"/>
              <a:gd name="T5" fmla="*/ 7 h 105"/>
              <a:gd name="T6" fmla="*/ 318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4" y="95"/>
                </a:lnTo>
                <a:lnTo>
                  <a:pt x="164" y="7"/>
                </a:lnTo>
                <a:lnTo>
                  <a:pt x="318"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4" name="Freeform 57"/>
          <p:cNvSpPr/>
          <p:nvPr/>
        </p:nvSpPr>
        <p:spPr bwMode="auto">
          <a:xfrm>
            <a:off x="1901714" y="1474604"/>
            <a:ext cx="461896" cy="151088"/>
          </a:xfrm>
          <a:custGeom>
            <a:avLst/>
            <a:gdLst>
              <a:gd name="T0" fmla="*/ 321 w 321"/>
              <a:gd name="T1" fmla="*/ 18 h 105"/>
              <a:gd name="T2" fmla="*/ 317 w 321"/>
              <a:gd name="T3" fmla="*/ 11 h 105"/>
              <a:gd name="T4" fmla="*/ 157 w 321"/>
              <a:gd name="T5" fmla="*/ 95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11"/>
                </a:lnTo>
                <a:lnTo>
                  <a:pt x="157" y="95"/>
                </a:lnTo>
                <a:lnTo>
                  <a:pt x="3"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5" name="Freeform 58"/>
          <p:cNvSpPr/>
          <p:nvPr/>
        </p:nvSpPr>
        <p:spPr bwMode="auto">
          <a:xfrm>
            <a:off x="1895958" y="1022781"/>
            <a:ext cx="235984" cy="401461"/>
          </a:xfrm>
          <a:custGeom>
            <a:avLst/>
            <a:gdLst>
              <a:gd name="T0" fmla="*/ 0 w 164"/>
              <a:gd name="T1" fmla="*/ 279 h 279"/>
              <a:gd name="T2" fmla="*/ 7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7"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6" name="Freeform 59"/>
          <p:cNvSpPr/>
          <p:nvPr/>
        </p:nvSpPr>
        <p:spPr bwMode="auto">
          <a:xfrm>
            <a:off x="1434062" y="631393"/>
            <a:ext cx="461896" cy="792849"/>
          </a:xfrm>
          <a:custGeom>
            <a:avLst/>
            <a:gdLst>
              <a:gd name="T0" fmla="*/ 321 w 321"/>
              <a:gd name="T1" fmla="*/ 366 h 551"/>
              <a:gd name="T2" fmla="*/ 321 w 321"/>
              <a:gd name="T3" fmla="*/ 366 h 551"/>
              <a:gd name="T4" fmla="*/ 164 w 321"/>
              <a:gd name="T5" fmla="*/ 276 h 551"/>
              <a:gd name="T6" fmla="*/ 164 w 321"/>
              <a:gd name="T7" fmla="*/ 94 h 551"/>
              <a:gd name="T8" fmla="*/ 164 w 321"/>
              <a:gd name="T9" fmla="*/ 94 h 551"/>
              <a:gd name="T10" fmla="*/ 164 w 321"/>
              <a:gd name="T11" fmla="*/ 94 h 551"/>
              <a:gd name="T12" fmla="*/ 4 w 321"/>
              <a:gd name="T13" fmla="*/ 0 h 551"/>
              <a:gd name="T14" fmla="*/ 0 w 321"/>
              <a:gd name="T15" fmla="*/ 7 h 551"/>
              <a:gd name="T16" fmla="*/ 157 w 321"/>
              <a:gd name="T17" fmla="*/ 97 h 551"/>
              <a:gd name="T18" fmla="*/ 157 w 321"/>
              <a:gd name="T19" fmla="*/ 279 h 551"/>
              <a:gd name="T20" fmla="*/ 157 w 321"/>
              <a:gd name="T21" fmla="*/ 279 h 551"/>
              <a:gd name="T22" fmla="*/ 314 w 321"/>
              <a:gd name="T23" fmla="*/ 370 h 551"/>
              <a:gd name="T24" fmla="*/ 311 w 321"/>
              <a:gd name="T25" fmla="*/ 551 h 551"/>
              <a:gd name="T26" fmla="*/ 321 w 321"/>
              <a:gd name="T27" fmla="*/ 551 h 551"/>
              <a:gd name="T28" fmla="*/ 321 w 321"/>
              <a:gd name="T29" fmla="*/ 366 h 551"/>
              <a:gd name="T30" fmla="*/ 321 w 321"/>
              <a:gd name="T31" fmla="*/ 36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1">
                <a:moveTo>
                  <a:pt x="321" y="366"/>
                </a:moveTo>
                <a:lnTo>
                  <a:pt x="321" y="366"/>
                </a:lnTo>
                <a:lnTo>
                  <a:pt x="164" y="276"/>
                </a:lnTo>
                <a:lnTo>
                  <a:pt x="164" y="94"/>
                </a:lnTo>
                <a:lnTo>
                  <a:pt x="164" y="94"/>
                </a:lnTo>
                <a:lnTo>
                  <a:pt x="164" y="94"/>
                </a:lnTo>
                <a:lnTo>
                  <a:pt x="4" y="0"/>
                </a:lnTo>
                <a:lnTo>
                  <a:pt x="0" y="7"/>
                </a:lnTo>
                <a:lnTo>
                  <a:pt x="157" y="97"/>
                </a:lnTo>
                <a:lnTo>
                  <a:pt x="157" y="279"/>
                </a:lnTo>
                <a:lnTo>
                  <a:pt x="157" y="279"/>
                </a:lnTo>
                <a:lnTo>
                  <a:pt x="314" y="370"/>
                </a:lnTo>
                <a:lnTo>
                  <a:pt x="311" y="551"/>
                </a:lnTo>
                <a:lnTo>
                  <a:pt x="321" y="551"/>
                </a:lnTo>
                <a:lnTo>
                  <a:pt x="321" y="366"/>
                </a:lnTo>
                <a:lnTo>
                  <a:pt x="321" y="36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7" name="Freeform 60"/>
          <p:cNvSpPr/>
          <p:nvPr/>
        </p:nvSpPr>
        <p:spPr bwMode="auto">
          <a:xfrm>
            <a:off x="2377998" y="1992617"/>
            <a:ext cx="241740" cy="402899"/>
          </a:xfrm>
          <a:custGeom>
            <a:avLst/>
            <a:gdLst>
              <a:gd name="T0" fmla="*/ 161 w 168"/>
              <a:gd name="T1" fmla="*/ 280 h 280"/>
              <a:gd name="T2" fmla="*/ 168 w 168"/>
              <a:gd name="T3" fmla="*/ 273 h 280"/>
              <a:gd name="T4" fmla="*/ 11 w 168"/>
              <a:gd name="T5" fmla="*/ 182 h 280"/>
              <a:gd name="T6" fmla="*/ 11 w 168"/>
              <a:gd name="T7" fmla="*/ 0 h 280"/>
              <a:gd name="T8" fmla="*/ 0 w 168"/>
              <a:gd name="T9" fmla="*/ 0 h 280"/>
              <a:gd name="T10" fmla="*/ 0 w 168"/>
              <a:gd name="T11" fmla="*/ 189 h 280"/>
              <a:gd name="T12" fmla="*/ 0 w 168"/>
              <a:gd name="T13" fmla="*/ 189 h 280"/>
              <a:gd name="T14" fmla="*/ 0 w 168"/>
              <a:gd name="T15" fmla="*/ 189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73"/>
                </a:lnTo>
                <a:lnTo>
                  <a:pt x="11" y="182"/>
                </a:lnTo>
                <a:lnTo>
                  <a:pt x="11" y="0"/>
                </a:lnTo>
                <a:lnTo>
                  <a:pt x="0" y="0"/>
                </a:lnTo>
                <a:lnTo>
                  <a:pt x="0" y="189"/>
                </a:lnTo>
                <a:lnTo>
                  <a:pt x="0" y="189"/>
                </a:lnTo>
                <a:lnTo>
                  <a:pt x="0" y="189"/>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8" name="Freeform 61"/>
          <p:cNvSpPr/>
          <p:nvPr/>
        </p:nvSpPr>
        <p:spPr bwMode="auto">
          <a:xfrm>
            <a:off x="2383754" y="2244429"/>
            <a:ext cx="240301" cy="401461"/>
          </a:xfrm>
          <a:custGeom>
            <a:avLst/>
            <a:gdLst>
              <a:gd name="T0" fmla="*/ 3 w 167"/>
              <a:gd name="T1" fmla="*/ 0 h 279"/>
              <a:gd name="T2" fmla="*/ 0 w 167"/>
              <a:gd name="T3" fmla="*/ 10 h 279"/>
              <a:gd name="T4" fmla="*/ 157 w 167"/>
              <a:gd name="T5" fmla="*/ 98 h 279"/>
              <a:gd name="T6" fmla="*/ 160 w 167"/>
              <a:gd name="T7" fmla="*/ 279 h 279"/>
              <a:gd name="T8" fmla="*/ 167 w 167"/>
              <a:gd name="T9" fmla="*/ 279 h 279"/>
              <a:gd name="T10" fmla="*/ 167 w 167"/>
              <a:gd name="T11" fmla="*/ 94 h 279"/>
              <a:gd name="T12" fmla="*/ 167 w 167"/>
              <a:gd name="T13" fmla="*/ 94 h 279"/>
              <a:gd name="T14" fmla="*/ 167 w 167"/>
              <a:gd name="T15" fmla="*/ 94 h 279"/>
              <a:gd name="T16" fmla="*/ 3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3" y="0"/>
                </a:moveTo>
                <a:lnTo>
                  <a:pt x="0" y="10"/>
                </a:lnTo>
                <a:lnTo>
                  <a:pt x="157" y="98"/>
                </a:lnTo>
                <a:lnTo>
                  <a:pt x="160" y="279"/>
                </a:lnTo>
                <a:lnTo>
                  <a:pt x="167" y="279"/>
                </a:lnTo>
                <a:lnTo>
                  <a:pt x="167" y="94"/>
                </a:lnTo>
                <a:lnTo>
                  <a:pt x="167" y="94"/>
                </a:lnTo>
                <a:lnTo>
                  <a:pt x="167" y="94"/>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9" name="Freeform 62"/>
          <p:cNvSpPr/>
          <p:nvPr/>
        </p:nvSpPr>
        <p:spPr bwMode="auto">
          <a:xfrm>
            <a:off x="2609665" y="2254502"/>
            <a:ext cx="461896" cy="155404"/>
          </a:xfrm>
          <a:custGeom>
            <a:avLst/>
            <a:gdLst>
              <a:gd name="T0" fmla="*/ 0 w 321"/>
              <a:gd name="T1" fmla="*/ 87 h 108"/>
              <a:gd name="T2" fmla="*/ 3 w 321"/>
              <a:gd name="T3" fmla="*/ 94 h 108"/>
              <a:gd name="T4" fmla="*/ 164 w 321"/>
              <a:gd name="T5" fmla="*/ 10 h 108"/>
              <a:gd name="T6" fmla="*/ 317 w 321"/>
              <a:gd name="T7" fmla="*/ 108 h 108"/>
              <a:gd name="T8" fmla="*/ 321 w 321"/>
              <a:gd name="T9" fmla="*/ 98 h 108"/>
              <a:gd name="T10" fmla="*/ 164 w 321"/>
              <a:gd name="T11" fmla="*/ 0 h 108"/>
              <a:gd name="T12" fmla="*/ 164 w 321"/>
              <a:gd name="T13" fmla="*/ 0 h 108"/>
              <a:gd name="T14" fmla="*/ 164 w 321"/>
              <a:gd name="T15" fmla="*/ 0 h 108"/>
              <a:gd name="T16" fmla="*/ 0 w 321"/>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8">
                <a:moveTo>
                  <a:pt x="0" y="87"/>
                </a:moveTo>
                <a:lnTo>
                  <a:pt x="3" y="94"/>
                </a:lnTo>
                <a:lnTo>
                  <a:pt x="164" y="10"/>
                </a:lnTo>
                <a:lnTo>
                  <a:pt x="317" y="108"/>
                </a:lnTo>
                <a:lnTo>
                  <a:pt x="321" y="98"/>
                </a:lnTo>
                <a:lnTo>
                  <a:pt x="164" y="0"/>
                </a:lnTo>
                <a:lnTo>
                  <a:pt x="164" y="0"/>
                </a:lnTo>
                <a:lnTo>
                  <a:pt x="164"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0" name="Freeform 63"/>
          <p:cNvSpPr/>
          <p:nvPr/>
        </p:nvSpPr>
        <p:spPr bwMode="auto">
          <a:xfrm>
            <a:off x="2839894" y="2284719"/>
            <a:ext cx="461896" cy="151088"/>
          </a:xfrm>
          <a:custGeom>
            <a:avLst/>
            <a:gdLst>
              <a:gd name="T0" fmla="*/ 321 w 321"/>
              <a:gd name="T1" fmla="*/ 17 h 105"/>
              <a:gd name="T2" fmla="*/ 318 w 321"/>
              <a:gd name="T3" fmla="*/ 10 h 105"/>
              <a:gd name="T4" fmla="*/ 157 w 321"/>
              <a:gd name="T5" fmla="*/ 94 h 105"/>
              <a:gd name="T6" fmla="*/ 4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8" y="10"/>
                </a:lnTo>
                <a:lnTo>
                  <a:pt x="157" y="94"/>
                </a:lnTo>
                <a:lnTo>
                  <a:pt x="4"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1" name="Freeform 64"/>
          <p:cNvSpPr/>
          <p:nvPr/>
        </p:nvSpPr>
        <p:spPr bwMode="auto">
          <a:xfrm>
            <a:off x="2865794" y="2238673"/>
            <a:ext cx="461896" cy="151088"/>
          </a:xfrm>
          <a:custGeom>
            <a:avLst/>
            <a:gdLst>
              <a:gd name="T0" fmla="*/ 321 w 321"/>
              <a:gd name="T1" fmla="*/ 18 h 105"/>
              <a:gd name="T2" fmla="*/ 317 w 321"/>
              <a:gd name="T3" fmla="*/ 7 h 105"/>
              <a:gd name="T4" fmla="*/ 157 w 321"/>
              <a:gd name="T5" fmla="*/ 95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7"/>
                </a:lnTo>
                <a:lnTo>
                  <a:pt x="157" y="95"/>
                </a:lnTo>
                <a:lnTo>
                  <a:pt x="3"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2" name="Freeform 65"/>
          <p:cNvSpPr/>
          <p:nvPr/>
        </p:nvSpPr>
        <p:spPr bwMode="auto">
          <a:xfrm>
            <a:off x="2835576" y="1831458"/>
            <a:ext cx="240301" cy="402899"/>
          </a:xfrm>
          <a:custGeom>
            <a:avLst/>
            <a:gdLst>
              <a:gd name="T0" fmla="*/ 0 w 167"/>
              <a:gd name="T1" fmla="*/ 280 h 280"/>
              <a:gd name="T2" fmla="*/ 10 w 167"/>
              <a:gd name="T3" fmla="*/ 280 h 280"/>
              <a:gd name="T4" fmla="*/ 10 w 167"/>
              <a:gd name="T5" fmla="*/ 98 h 280"/>
              <a:gd name="T6" fmla="*/ 167 w 167"/>
              <a:gd name="T7" fmla="*/ 7 h 280"/>
              <a:gd name="T8" fmla="*/ 160 w 167"/>
              <a:gd name="T9" fmla="*/ 0 h 280"/>
              <a:gd name="T10" fmla="*/ 0 w 167"/>
              <a:gd name="T11" fmla="*/ 95 h 280"/>
              <a:gd name="T12" fmla="*/ 0 w 167"/>
              <a:gd name="T13" fmla="*/ 95 h 280"/>
              <a:gd name="T14" fmla="*/ 0 w 167"/>
              <a:gd name="T15" fmla="*/ 95 h 280"/>
              <a:gd name="T16" fmla="*/ 0 w 167"/>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0" y="280"/>
                </a:moveTo>
                <a:lnTo>
                  <a:pt x="10" y="280"/>
                </a:lnTo>
                <a:lnTo>
                  <a:pt x="10" y="98"/>
                </a:lnTo>
                <a:lnTo>
                  <a:pt x="167" y="7"/>
                </a:lnTo>
                <a:lnTo>
                  <a:pt x="160" y="0"/>
                </a:lnTo>
                <a:lnTo>
                  <a:pt x="0" y="95"/>
                </a:lnTo>
                <a:lnTo>
                  <a:pt x="0" y="95"/>
                </a:lnTo>
                <a:lnTo>
                  <a:pt x="0" y="95"/>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3" name="Freeform 66"/>
          <p:cNvSpPr/>
          <p:nvPr/>
        </p:nvSpPr>
        <p:spPr bwMode="auto">
          <a:xfrm>
            <a:off x="1921859" y="1424241"/>
            <a:ext cx="913719" cy="810116"/>
          </a:xfrm>
          <a:custGeom>
            <a:avLst/>
            <a:gdLst>
              <a:gd name="T0" fmla="*/ 635 w 635"/>
              <a:gd name="T1" fmla="*/ 378 h 563"/>
              <a:gd name="T2" fmla="*/ 635 w 635"/>
              <a:gd name="T3" fmla="*/ 378 h 563"/>
              <a:gd name="T4" fmla="*/ 478 w 635"/>
              <a:gd name="T5" fmla="*/ 287 h 563"/>
              <a:gd name="T6" fmla="*/ 481 w 635"/>
              <a:gd name="T7" fmla="*/ 105 h 563"/>
              <a:gd name="T8" fmla="*/ 481 w 635"/>
              <a:gd name="T9" fmla="*/ 105 h 563"/>
              <a:gd name="T10" fmla="*/ 481 w 635"/>
              <a:gd name="T11" fmla="*/ 105 h 563"/>
              <a:gd name="T12" fmla="*/ 321 w 635"/>
              <a:gd name="T13" fmla="*/ 11 h 563"/>
              <a:gd name="T14" fmla="*/ 321 w 635"/>
              <a:gd name="T15" fmla="*/ 11 h 563"/>
              <a:gd name="T16" fmla="*/ 160 w 635"/>
              <a:gd name="T17" fmla="*/ 98 h 563"/>
              <a:gd name="T18" fmla="*/ 7 w 635"/>
              <a:gd name="T19" fmla="*/ 0 h 563"/>
              <a:gd name="T20" fmla="*/ 0 w 635"/>
              <a:gd name="T21" fmla="*/ 11 h 563"/>
              <a:gd name="T22" fmla="*/ 160 w 635"/>
              <a:gd name="T23" fmla="*/ 109 h 563"/>
              <a:gd name="T24" fmla="*/ 160 w 635"/>
              <a:gd name="T25" fmla="*/ 109 h 563"/>
              <a:gd name="T26" fmla="*/ 160 w 635"/>
              <a:gd name="T27" fmla="*/ 109 h 563"/>
              <a:gd name="T28" fmla="*/ 317 w 635"/>
              <a:gd name="T29" fmla="*/ 21 h 563"/>
              <a:gd name="T30" fmla="*/ 471 w 635"/>
              <a:gd name="T31" fmla="*/ 109 h 563"/>
              <a:gd name="T32" fmla="*/ 471 w 635"/>
              <a:gd name="T33" fmla="*/ 290 h 563"/>
              <a:gd name="T34" fmla="*/ 471 w 635"/>
              <a:gd name="T35" fmla="*/ 290 h 563"/>
              <a:gd name="T36" fmla="*/ 628 w 635"/>
              <a:gd name="T37" fmla="*/ 381 h 563"/>
              <a:gd name="T38" fmla="*/ 628 w 635"/>
              <a:gd name="T39" fmla="*/ 563 h 563"/>
              <a:gd name="T40" fmla="*/ 635 w 635"/>
              <a:gd name="T41" fmla="*/ 563 h 563"/>
              <a:gd name="T42" fmla="*/ 635 w 635"/>
              <a:gd name="T43" fmla="*/ 378 h 563"/>
              <a:gd name="T44" fmla="*/ 635 w 635"/>
              <a:gd name="T45" fmla="*/ 37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63">
                <a:moveTo>
                  <a:pt x="635" y="378"/>
                </a:moveTo>
                <a:lnTo>
                  <a:pt x="635" y="378"/>
                </a:lnTo>
                <a:lnTo>
                  <a:pt x="478" y="287"/>
                </a:lnTo>
                <a:lnTo>
                  <a:pt x="481" y="105"/>
                </a:lnTo>
                <a:lnTo>
                  <a:pt x="481" y="105"/>
                </a:lnTo>
                <a:lnTo>
                  <a:pt x="481" y="105"/>
                </a:lnTo>
                <a:lnTo>
                  <a:pt x="321" y="11"/>
                </a:lnTo>
                <a:lnTo>
                  <a:pt x="321" y="11"/>
                </a:lnTo>
                <a:lnTo>
                  <a:pt x="160" y="98"/>
                </a:lnTo>
                <a:lnTo>
                  <a:pt x="7" y="0"/>
                </a:lnTo>
                <a:lnTo>
                  <a:pt x="0" y="11"/>
                </a:lnTo>
                <a:lnTo>
                  <a:pt x="160" y="109"/>
                </a:lnTo>
                <a:lnTo>
                  <a:pt x="160" y="109"/>
                </a:lnTo>
                <a:lnTo>
                  <a:pt x="160" y="109"/>
                </a:lnTo>
                <a:lnTo>
                  <a:pt x="317" y="21"/>
                </a:lnTo>
                <a:lnTo>
                  <a:pt x="471" y="109"/>
                </a:lnTo>
                <a:lnTo>
                  <a:pt x="471" y="290"/>
                </a:lnTo>
                <a:lnTo>
                  <a:pt x="471" y="290"/>
                </a:lnTo>
                <a:lnTo>
                  <a:pt x="628" y="381"/>
                </a:lnTo>
                <a:lnTo>
                  <a:pt x="628" y="563"/>
                </a:lnTo>
                <a:lnTo>
                  <a:pt x="635" y="563"/>
                </a:lnTo>
                <a:lnTo>
                  <a:pt x="635" y="378"/>
                </a:lnTo>
                <a:lnTo>
                  <a:pt x="635" y="37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4" name="Freeform 67"/>
          <p:cNvSpPr/>
          <p:nvPr/>
        </p:nvSpPr>
        <p:spPr bwMode="auto">
          <a:xfrm>
            <a:off x="485810" y="1198330"/>
            <a:ext cx="466212" cy="794287"/>
          </a:xfrm>
          <a:custGeom>
            <a:avLst/>
            <a:gdLst>
              <a:gd name="T0" fmla="*/ 0 w 324"/>
              <a:gd name="T1" fmla="*/ 185 h 552"/>
              <a:gd name="T2" fmla="*/ 0 w 324"/>
              <a:gd name="T3" fmla="*/ 185 h 552"/>
              <a:gd name="T4" fmla="*/ 157 w 324"/>
              <a:gd name="T5" fmla="*/ 276 h 552"/>
              <a:gd name="T6" fmla="*/ 157 w 324"/>
              <a:gd name="T7" fmla="*/ 458 h 552"/>
              <a:gd name="T8" fmla="*/ 157 w 324"/>
              <a:gd name="T9" fmla="*/ 458 h 552"/>
              <a:gd name="T10" fmla="*/ 157 w 324"/>
              <a:gd name="T11" fmla="*/ 458 h 552"/>
              <a:gd name="T12" fmla="*/ 317 w 324"/>
              <a:gd name="T13" fmla="*/ 552 h 552"/>
              <a:gd name="T14" fmla="*/ 324 w 324"/>
              <a:gd name="T15" fmla="*/ 542 h 552"/>
              <a:gd name="T16" fmla="*/ 167 w 324"/>
              <a:gd name="T17" fmla="*/ 454 h 552"/>
              <a:gd name="T18" fmla="*/ 167 w 324"/>
              <a:gd name="T19" fmla="*/ 273 h 552"/>
              <a:gd name="T20" fmla="*/ 167 w 324"/>
              <a:gd name="T21" fmla="*/ 273 h 552"/>
              <a:gd name="T22" fmla="*/ 10 w 324"/>
              <a:gd name="T23" fmla="*/ 182 h 552"/>
              <a:gd name="T24" fmla="*/ 10 w 324"/>
              <a:gd name="T25" fmla="*/ 0 h 552"/>
              <a:gd name="T26" fmla="*/ 0 w 324"/>
              <a:gd name="T27" fmla="*/ 0 h 552"/>
              <a:gd name="T28" fmla="*/ 0 w 324"/>
              <a:gd name="T29" fmla="*/ 185 h 552"/>
              <a:gd name="T30" fmla="*/ 0 w 324"/>
              <a:gd name="T31" fmla="*/ 18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2">
                <a:moveTo>
                  <a:pt x="0" y="185"/>
                </a:moveTo>
                <a:lnTo>
                  <a:pt x="0" y="185"/>
                </a:lnTo>
                <a:lnTo>
                  <a:pt x="157" y="276"/>
                </a:lnTo>
                <a:lnTo>
                  <a:pt x="157" y="458"/>
                </a:lnTo>
                <a:lnTo>
                  <a:pt x="157" y="458"/>
                </a:lnTo>
                <a:lnTo>
                  <a:pt x="157" y="458"/>
                </a:lnTo>
                <a:lnTo>
                  <a:pt x="317" y="552"/>
                </a:lnTo>
                <a:lnTo>
                  <a:pt x="324" y="542"/>
                </a:lnTo>
                <a:lnTo>
                  <a:pt x="167" y="454"/>
                </a:lnTo>
                <a:lnTo>
                  <a:pt x="167" y="273"/>
                </a:lnTo>
                <a:lnTo>
                  <a:pt x="167" y="273"/>
                </a:lnTo>
                <a:lnTo>
                  <a:pt x="10" y="182"/>
                </a:lnTo>
                <a:lnTo>
                  <a:pt x="10"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5" name="Freeform 68"/>
          <p:cNvSpPr/>
          <p:nvPr/>
        </p:nvSpPr>
        <p:spPr bwMode="auto">
          <a:xfrm>
            <a:off x="1449891" y="1821385"/>
            <a:ext cx="913719" cy="151088"/>
          </a:xfrm>
          <a:custGeom>
            <a:avLst/>
            <a:gdLst>
              <a:gd name="T0" fmla="*/ 474 w 635"/>
              <a:gd name="T1" fmla="*/ 4 h 105"/>
              <a:gd name="T2" fmla="*/ 474 w 635"/>
              <a:gd name="T3" fmla="*/ 4 h 105"/>
              <a:gd name="T4" fmla="*/ 317 w 635"/>
              <a:gd name="T5" fmla="*/ 95 h 105"/>
              <a:gd name="T6" fmla="*/ 160 w 635"/>
              <a:gd name="T7" fmla="*/ 0 h 105"/>
              <a:gd name="T8" fmla="*/ 160 w 635"/>
              <a:gd name="T9" fmla="*/ 0 h 105"/>
              <a:gd name="T10" fmla="*/ 160 w 635"/>
              <a:gd name="T11" fmla="*/ 0 h 105"/>
              <a:gd name="T12" fmla="*/ 0 w 635"/>
              <a:gd name="T13" fmla="*/ 95 h 105"/>
              <a:gd name="T14" fmla="*/ 3 w 635"/>
              <a:gd name="T15" fmla="*/ 102 h 105"/>
              <a:gd name="T16" fmla="*/ 160 w 635"/>
              <a:gd name="T17" fmla="*/ 11 h 105"/>
              <a:gd name="T18" fmla="*/ 317 w 635"/>
              <a:gd name="T19" fmla="*/ 105 h 105"/>
              <a:gd name="T20" fmla="*/ 317 w 635"/>
              <a:gd name="T21" fmla="*/ 105 h 105"/>
              <a:gd name="T22" fmla="*/ 474 w 635"/>
              <a:gd name="T23" fmla="*/ 14 h 105"/>
              <a:gd name="T24" fmla="*/ 628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5"/>
                </a:lnTo>
                <a:lnTo>
                  <a:pt x="160" y="0"/>
                </a:lnTo>
                <a:lnTo>
                  <a:pt x="160" y="0"/>
                </a:lnTo>
                <a:lnTo>
                  <a:pt x="160" y="0"/>
                </a:lnTo>
                <a:lnTo>
                  <a:pt x="0" y="95"/>
                </a:lnTo>
                <a:lnTo>
                  <a:pt x="3" y="102"/>
                </a:lnTo>
                <a:lnTo>
                  <a:pt x="160" y="11"/>
                </a:lnTo>
                <a:lnTo>
                  <a:pt x="317" y="105"/>
                </a:lnTo>
                <a:lnTo>
                  <a:pt x="317" y="105"/>
                </a:lnTo>
                <a:lnTo>
                  <a:pt x="474" y="14"/>
                </a:lnTo>
                <a:lnTo>
                  <a:pt x="628"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6" name="Freeform 69"/>
          <p:cNvSpPr/>
          <p:nvPr/>
        </p:nvSpPr>
        <p:spPr bwMode="auto">
          <a:xfrm>
            <a:off x="998068" y="1861675"/>
            <a:ext cx="913719" cy="151088"/>
          </a:xfrm>
          <a:custGeom>
            <a:avLst/>
            <a:gdLst>
              <a:gd name="T0" fmla="*/ 474 w 635"/>
              <a:gd name="T1" fmla="*/ 4 h 105"/>
              <a:gd name="T2" fmla="*/ 474 w 635"/>
              <a:gd name="T3" fmla="*/ 4 h 105"/>
              <a:gd name="T4" fmla="*/ 317 w 635"/>
              <a:gd name="T5" fmla="*/ 91 h 105"/>
              <a:gd name="T6" fmla="*/ 164 w 635"/>
              <a:gd name="T7" fmla="*/ 0 h 105"/>
              <a:gd name="T8" fmla="*/ 164 w 635"/>
              <a:gd name="T9" fmla="*/ 0 h 105"/>
              <a:gd name="T10" fmla="*/ 164 w 635"/>
              <a:gd name="T11" fmla="*/ 0 h 105"/>
              <a:gd name="T12" fmla="*/ 0 w 635"/>
              <a:gd name="T13" fmla="*/ 95 h 105"/>
              <a:gd name="T14" fmla="*/ 7 w 635"/>
              <a:gd name="T15" fmla="*/ 102 h 105"/>
              <a:gd name="T16" fmla="*/ 164 w 635"/>
              <a:gd name="T17" fmla="*/ 11 h 105"/>
              <a:gd name="T18" fmla="*/ 317 w 635"/>
              <a:gd name="T19" fmla="*/ 102 h 105"/>
              <a:gd name="T20" fmla="*/ 317 w 635"/>
              <a:gd name="T21" fmla="*/ 102 h 105"/>
              <a:gd name="T22" fmla="*/ 474 w 635"/>
              <a:gd name="T23" fmla="*/ 14 h 105"/>
              <a:gd name="T24" fmla="*/ 631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1"/>
                </a:lnTo>
                <a:lnTo>
                  <a:pt x="164" y="0"/>
                </a:lnTo>
                <a:lnTo>
                  <a:pt x="164" y="0"/>
                </a:lnTo>
                <a:lnTo>
                  <a:pt x="164" y="0"/>
                </a:lnTo>
                <a:lnTo>
                  <a:pt x="0" y="95"/>
                </a:lnTo>
                <a:lnTo>
                  <a:pt x="7" y="102"/>
                </a:lnTo>
                <a:lnTo>
                  <a:pt x="164" y="11"/>
                </a:lnTo>
                <a:lnTo>
                  <a:pt x="317" y="102"/>
                </a:lnTo>
                <a:lnTo>
                  <a:pt x="317" y="102"/>
                </a:lnTo>
                <a:lnTo>
                  <a:pt x="474" y="14"/>
                </a:lnTo>
                <a:lnTo>
                  <a:pt x="631"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7" name="Freeform 70"/>
          <p:cNvSpPr/>
          <p:nvPr/>
        </p:nvSpPr>
        <p:spPr bwMode="auto">
          <a:xfrm>
            <a:off x="952022" y="641465"/>
            <a:ext cx="467652" cy="145332"/>
          </a:xfrm>
          <a:custGeom>
            <a:avLst/>
            <a:gdLst>
              <a:gd name="T0" fmla="*/ 325 w 325"/>
              <a:gd name="T1" fmla="*/ 7 h 101"/>
              <a:gd name="T2" fmla="*/ 318 w 325"/>
              <a:gd name="T3" fmla="*/ 0 h 101"/>
              <a:gd name="T4" fmla="*/ 161 w 325"/>
              <a:gd name="T5" fmla="*/ 90 h 101"/>
              <a:gd name="T6" fmla="*/ 7 w 325"/>
              <a:gd name="T7" fmla="*/ 0 h 101"/>
              <a:gd name="T8" fmla="*/ 0 w 325"/>
              <a:gd name="T9" fmla="*/ 7 h 101"/>
              <a:gd name="T10" fmla="*/ 161 w 325"/>
              <a:gd name="T11" fmla="*/ 101 h 101"/>
              <a:gd name="T12" fmla="*/ 161 w 325"/>
              <a:gd name="T13" fmla="*/ 101 h 101"/>
              <a:gd name="T14" fmla="*/ 161 w 325"/>
              <a:gd name="T15" fmla="*/ 101 h 101"/>
              <a:gd name="T16" fmla="*/ 325 w 32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1">
                <a:moveTo>
                  <a:pt x="325" y="7"/>
                </a:moveTo>
                <a:lnTo>
                  <a:pt x="318" y="0"/>
                </a:lnTo>
                <a:lnTo>
                  <a:pt x="161" y="90"/>
                </a:lnTo>
                <a:lnTo>
                  <a:pt x="7" y="0"/>
                </a:lnTo>
                <a:lnTo>
                  <a:pt x="0" y="7"/>
                </a:lnTo>
                <a:lnTo>
                  <a:pt x="161" y="101"/>
                </a:lnTo>
                <a:lnTo>
                  <a:pt x="161" y="101"/>
                </a:lnTo>
                <a:lnTo>
                  <a:pt x="161" y="101"/>
                </a:lnTo>
                <a:lnTo>
                  <a:pt x="325"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8" name="Freeform 71"/>
          <p:cNvSpPr/>
          <p:nvPr/>
        </p:nvSpPr>
        <p:spPr bwMode="auto">
          <a:xfrm>
            <a:off x="1173617" y="353680"/>
            <a:ext cx="240301" cy="402899"/>
          </a:xfrm>
          <a:custGeom>
            <a:avLst/>
            <a:gdLst>
              <a:gd name="T0" fmla="*/ 167 w 167"/>
              <a:gd name="T1" fmla="*/ 0 h 280"/>
              <a:gd name="T2" fmla="*/ 157 w 167"/>
              <a:gd name="T3" fmla="*/ 0 h 280"/>
              <a:gd name="T4" fmla="*/ 157 w 167"/>
              <a:gd name="T5" fmla="*/ 182 h 280"/>
              <a:gd name="T6" fmla="*/ 0 w 167"/>
              <a:gd name="T7" fmla="*/ 273 h 280"/>
              <a:gd name="T8" fmla="*/ 3 w 167"/>
              <a:gd name="T9" fmla="*/ 280 h 280"/>
              <a:gd name="T10" fmla="*/ 167 w 167"/>
              <a:gd name="T11" fmla="*/ 189 h 280"/>
              <a:gd name="T12" fmla="*/ 167 w 167"/>
              <a:gd name="T13" fmla="*/ 189 h 280"/>
              <a:gd name="T14" fmla="*/ 167 w 167"/>
              <a:gd name="T15" fmla="*/ 189 h 280"/>
              <a:gd name="T16" fmla="*/ 167 w 167"/>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167" y="0"/>
                </a:moveTo>
                <a:lnTo>
                  <a:pt x="157" y="0"/>
                </a:lnTo>
                <a:lnTo>
                  <a:pt x="157" y="182"/>
                </a:lnTo>
                <a:lnTo>
                  <a:pt x="0" y="273"/>
                </a:lnTo>
                <a:lnTo>
                  <a:pt x="3" y="280"/>
                </a:lnTo>
                <a:lnTo>
                  <a:pt x="167" y="189"/>
                </a:lnTo>
                <a:lnTo>
                  <a:pt x="167" y="189"/>
                </a:lnTo>
                <a:lnTo>
                  <a:pt x="167" y="189"/>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9" name="Freeform 72"/>
          <p:cNvSpPr/>
          <p:nvPr/>
        </p:nvSpPr>
        <p:spPr bwMode="auto">
          <a:xfrm>
            <a:off x="721794" y="389653"/>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0" name="Freeform 73"/>
          <p:cNvSpPr/>
          <p:nvPr/>
        </p:nvSpPr>
        <p:spPr bwMode="auto">
          <a:xfrm>
            <a:off x="490126" y="393970"/>
            <a:ext cx="467652" cy="789971"/>
          </a:xfrm>
          <a:custGeom>
            <a:avLst/>
            <a:gdLst>
              <a:gd name="T0" fmla="*/ 0 w 325"/>
              <a:gd name="T1" fmla="*/ 186 h 549"/>
              <a:gd name="T2" fmla="*/ 0 w 325"/>
              <a:gd name="T3" fmla="*/ 186 h 549"/>
              <a:gd name="T4" fmla="*/ 157 w 325"/>
              <a:gd name="T5" fmla="*/ 276 h 549"/>
              <a:gd name="T6" fmla="*/ 157 w 325"/>
              <a:gd name="T7" fmla="*/ 458 h 549"/>
              <a:gd name="T8" fmla="*/ 157 w 325"/>
              <a:gd name="T9" fmla="*/ 458 h 549"/>
              <a:gd name="T10" fmla="*/ 157 w 325"/>
              <a:gd name="T11" fmla="*/ 458 h 549"/>
              <a:gd name="T12" fmla="*/ 321 w 325"/>
              <a:gd name="T13" fmla="*/ 549 h 549"/>
              <a:gd name="T14" fmla="*/ 325 w 325"/>
              <a:gd name="T15" fmla="*/ 542 h 549"/>
              <a:gd name="T16" fmla="*/ 168 w 325"/>
              <a:gd name="T17" fmla="*/ 451 h 549"/>
              <a:gd name="T18" fmla="*/ 168 w 325"/>
              <a:gd name="T19" fmla="*/ 269 h 549"/>
              <a:gd name="T20" fmla="*/ 168 w 325"/>
              <a:gd name="T21" fmla="*/ 269 h 549"/>
              <a:gd name="T22" fmla="*/ 11 w 325"/>
              <a:gd name="T23" fmla="*/ 182 h 549"/>
              <a:gd name="T24" fmla="*/ 11 w 325"/>
              <a:gd name="T25" fmla="*/ 0 h 549"/>
              <a:gd name="T26" fmla="*/ 0 w 325"/>
              <a:gd name="T27" fmla="*/ 0 h 549"/>
              <a:gd name="T28" fmla="*/ 0 w 325"/>
              <a:gd name="T29" fmla="*/ 186 h 549"/>
              <a:gd name="T30" fmla="*/ 0 w 325"/>
              <a:gd name="T31" fmla="*/ 186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549">
                <a:moveTo>
                  <a:pt x="0" y="186"/>
                </a:moveTo>
                <a:lnTo>
                  <a:pt x="0" y="186"/>
                </a:lnTo>
                <a:lnTo>
                  <a:pt x="157" y="276"/>
                </a:lnTo>
                <a:lnTo>
                  <a:pt x="157" y="458"/>
                </a:lnTo>
                <a:lnTo>
                  <a:pt x="157" y="458"/>
                </a:lnTo>
                <a:lnTo>
                  <a:pt x="157" y="458"/>
                </a:lnTo>
                <a:lnTo>
                  <a:pt x="321" y="549"/>
                </a:lnTo>
                <a:lnTo>
                  <a:pt x="325" y="542"/>
                </a:lnTo>
                <a:lnTo>
                  <a:pt x="168" y="451"/>
                </a:lnTo>
                <a:lnTo>
                  <a:pt x="168" y="269"/>
                </a:lnTo>
                <a:lnTo>
                  <a:pt x="168" y="269"/>
                </a:lnTo>
                <a:lnTo>
                  <a:pt x="11" y="182"/>
                </a:lnTo>
                <a:lnTo>
                  <a:pt x="11"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1" name="Freeform 74"/>
          <p:cNvSpPr/>
          <p:nvPr/>
        </p:nvSpPr>
        <p:spPr bwMode="auto">
          <a:xfrm>
            <a:off x="2835576" y="1419925"/>
            <a:ext cx="240301" cy="397144"/>
          </a:xfrm>
          <a:custGeom>
            <a:avLst/>
            <a:gdLst>
              <a:gd name="T0" fmla="*/ 3 w 167"/>
              <a:gd name="T1" fmla="*/ 0 h 276"/>
              <a:gd name="T2" fmla="*/ 0 w 167"/>
              <a:gd name="T3" fmla="*/ 7 h 276"/>
              <a:gd name="T4" fmla="*/ 157 w 167"/>
              <a:gd name="T5" fmla="*/ 94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4"/>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2" name="Freeform 75"/>
          <p:cNvSpPr/>
          <p:nvPr/>
        </p:nvSpPr>
        <p:spPr bwMode="auto">
          <a:xfrm>
            <a:off x="3091705" y="982491"/>
            <a:ext cx="461896" cy="145332"/>
          </a:xfrm>
          <a:custGeom>
            <a:avLst/>
            <a:gdLst>
              <a:gd name="T0" fmla="*/ 321 w 321"/>
              <a:gd name="T1" fmla="*/ 11 h 101"/>
              <a:gd name="T2" fmla="*/ 317 w 321"/>
              <a:gd name="T3" fmla="*/ 0 h 101"/>
              <a:gd name="T4" fmla="*/ 160 w 321"/>
              <a:gd name="T5" fmla="*/ 91 h 101"/>
              <a:gd name="T6" fmla="*/ 3 w 321"/>
              <a:gd name="T7" fmla="*/ 0 h 101"/>
              <a:gd name="T8" fmla="*/ 0 w 321"/>
              <a:gd name="T9" fmla="*/ 11 h 101"/>
              <a:gd name="T10" fmla="*/ 160 w 321"/>
              <a:gd name="T11" fmla="*/ 101 h 101"/>
              <a:gd name="T12" fmla="*/ 160 w 321"/>
              <a:gd name="T13" fmla="*/ 101 h 101"/>
              <a:gd name="T14" fmla="*/ 160 w 321"/>
              <a:gd name="T15" fmla="*/ 101 h 101"/>
              <a:gd name="T16" fmla="*/ 321 w 321"/>
              <a:gd name="T17" fmla="*/ 1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11"/>
                </a:moveTo>
                <a:lnTo>
                  <a:pt x="317" y="0"/>
                </a:lnTo>
                <a:lnTo>
                  <a:pt x="160" y="91"/>
                </a:lnTo>
                <a:lnTo>
                  <a:pt x="3" y="0"/>
                </a:lnTo>
                <a:lnTo>
                  <a:pt x="0" y="11"/>
                </a:lnTo>
                <a:lnTo>
                  <a:pt x="160" y="101"/>
                </a:lnTo>
                <a:lnTo>
                  <a:pt x="160" y="101"/>
                </a:lnTo>
                <a:lnTo>
                  <a:pt x="160" y="101"/>
                </a:lnTo>
                <a:lnTo>
                  <a:pt x="321" y="1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3" name="Freeform 76"/>
          <p:cNvSpPr/>
          <p:nvPr/>
        </p:nvSpPr>
        <p:spPr bwMode="auto">
          <a:xfrm>
            <a:off x="2624055" y="746507"/>
            <a:ext cx="687807" cy="794287"/>
          </a:xfrm>
          <a:custGeom>
            <a:avLst/>
            <a:gdLst>
              <a:gd name="T0" fmla="*/ 318 w 478"/>
              <a:gd name="T1" fmla="*/ 189 h 552"/>
              <a:gd name="T2" fmla="*/ 475 w 478"/>
              <a:gd name="T3" fmla="*/ 279 h 552"/>
              <a:gd name="T4" fmla="*/ 478 w 478"/>
              <a:gd name="T5" fmla="*/ 272 h 552"/>
              <a:gd name="T6" fmla="*/ 318 w 478"/>
              <a:gd name="T7" fmla="*/ 178 h 552"/>
              <a:gd name="T8" fmla="*/ 318 w 478"/>
              <a:gd name="T9" fmla="*/ 178 h 552"/>
              <a:gd name="T10" fmla="*/ 318 w 478"/>
              <a:gd name="T11" fmla="*/ 178 h 552"/>
              <a:gd name="T12" fmla="*/ 161 w 478"/>
              <a:gd name="T13" fmla="*/ 269 h 552"/>
              <a:gd name="T14" fmla="*/ 7 w 478"/>
              <a:gd name="T15" fmla="*/ 182 h 552"/>
              <a:gd name="T16" fmla="*/ 7 w 478"/>
              <a:gd name="T17" fmla="*/ 0 h 552"/>
              <a:gd name="T18" fmla="*/ 0 w 478"/>
              <a:gd name="T19" fmla="*/ 0 h 552"/>
              <a:gd name="T20" fmla="*/ 0 w 478"/>
              <a:gd name="T21" fmla="*/ 189 h 552"/>
              <a:gd name="T22" fmla="*/ 0 w 478"/>
              <a:gd name="T23" fmla="*/ 189 h 552"/>
              <a:gd name="T24" fmla="*/ 0 w 478"/>
              <a:gd name="T25" fmla="*/ 189 h 552"/>
              <a:gd name="T26" fmla="*/ 157 w 478"/>
              <a:gd name="T27" fmla="*/ 276 h 552"/>
              <a:gd name="T28" fmla="*/ 157 w 478"/>
              <a:gd name="T29" fmla="*/ 457 h 552"/>
              <a:gd name="T30" fmla="*/ 157 w 478"/>
              <a:gd name="T31" fmla="*/ 457 h 552"/>
              <a:gd name="T32" fmla="*/ 157 w 478"/>
              <a:gd name="T33" fmla="*/ 457 h 552"/>
              <a:gd name="T34" fmla="*/ 318 w 478"/>
              <a:gd name="T35" fmla="*/ 552 h 552"/>
              <a:gd name="T36" fmla="*/ 321 w 478"/>
              <a:gd name="T37" fmla="*/ 545 h 552"/>
              <a:gd name="T38" fmla="*/ 164 w 478"/>
              <a:gd name="T39" fmla="*/ 454 h 552"/>
              <a:gd name="T40" fmla="*/ 164 w 478"/>
              <a:gd name="T41" fmla="*/ 279 h 552"/>
              <a:gd name="T42" fmla="*/ 318 w 478"/>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8" y="189"/>
                </a:moveTo>
                <a:lnTo>
                  <a:pt x="475" y="279"/>
                </a:lnTo>
                <a:lnTo>
                  <a:pt x="478" y="272"/>
                </a:lnTo>
                <a:lnTo>
                  <a:pt x="318" y="178"/>
                </a:lnTo>
                <a:lnTo>
                  <a:pt x="318" y="178"/>
                </a:lnTo>
                <a:lnTo>
                  <a:pt x="318" y="178"/>
                </a:lnTo>
                <a:lnTo>
                  <a:pt x="161" y="269"/>
                </a:lnTo>
                <a:lnTo>
                  <a:pt x="7" y="182"/>
                </a:lnTo>
                <a:lnTo>
                  <a:pt x="7" y="0"/>
                </a:lnTo>
                <a:lnTo>
                  <a:pt x="0" y="0"/>
                </a:lnTo>
                <a:lnTo>
                  <a:pt x="0" y="189"/>
                </a:lnTo>
                <a:lnTo>
                  <a:pt x="0" y="189"/>
                </a:lnTo>
                <a:lnTo>
                  <a:pt x="0" y="189"/>
                </a:lnTo>
                <a:lnTo>
                  <a:pt x="157" y="276"/>
                </a:lnTo>
                <a:lnTo>
                  <a:pt x="157" y="457"/>
                </a:lnTo>
                <a:lnTo>
                  <a:pt x="157" y="457"/>
                </a:lnTo>
                <a:lnTo>
                  <a:pt x="157" y="457"/>
                </a:lnTo>
                <a:lnTo>
                  <a:pt x="318" y="552"/>
                </a:lnTo>
                <a:lnTo>
                  <a:pt x="321" y="545"/>
                </a:lnTo>
                <a:lnTo>
                  <a:pt x="164" y="454"/>
                </a:lnTo>
                <a:lnTo>
                  <a:pt x="164" y="279"/>
                </a:lnTo>
                <a:lnTo>
                  <a:pt x="318"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4" name="Freeform 77"/>
          <p:cNvSpPr/>
          <p:nvPr/>
        </p:nvSpPr>
        <p:spPr bwMode="auto">
          <a:xfrm>
            <a:off x="3101778" y="1575329"/>
            <a:ext cx="686368" cy="789971"/>
          </a:xfrm>
          <a:custGeom>
            <a:avLst/>
            <a:gdLst>
              <a:gd name="T0" fmla="*/ 317 w 477"/>
              <a:gd name="T1" fmla="*/ 189 h 549"/>
              <a:gd name="T2" fmla="*/ 474 w 477"/>
              <a:gd name="T3" fmla="*/ 280 h 549"/>
              <a:gd name="T4" fmla="*/ 477 w 477"/>
              <a:gd name="T5" fmla="*/ 269 h 549"/>
              <a:gd name="T6" fmla="*/ 317 w 477"/>
              <a:gd name="T7" fmla="*/ 178 h 549"/>
              <a:gd name="T8" fmla="*/ 317 w 477"/>
              <a:gd name="T9" fmla="*/ 178 h 549"/>
              <a:gd name="T10" fmla="*/ 317 w 477"/>
              <a:gd name="T11" fmla="*/ 178 h 549"/>
              <a:gd name="T12" fmla="*/ 160 w 477"/>
              <a:gd name="T13" fmla="*/ 269 h 549"/>
              <a:gd name="T14" fmla="*/ 7 w 477"/>
              <a:gd name="T15" fmla="*/ 178 h 549"/>
              <a:gd name="T16" fmla="*/ 7 w 477"/>
              <a:gd name="T17" fmla="*/ 0 h 549"/>
              <a:gd name="T18" fmla="*/ 0 w 477"/>
              <a:gd name="T19" fmla="*/ 0 h 549"/>
              <a:gd name="T20" fmla="*/ 0 w 477"/>
              <a:gd name="T21" fmla="*/ 185 h 549"/>
              <a:gd name="T22" fmla="*/ 0 w 477"/>
              <a:gd name="T23" fmla="*/ 185 h 549"/>
              <a:gd name="T24" fmla="*/ 0 w 477"/>
              <a:gd name="T25" fmla="*/ 185 h 549"/>
              <a:gd name="T26" fmla="*/ 157 w 477"/>
              <a:gd name="T27" fmla="*/ 276 h 549"/>
              <a:gd name="T28" fmla="*/ 157 w 477"/>
              <a:gd name="T29" fmla="*/ 458 h 549"/>
              <a:gd name="T30" fmla="*/ 157 w 477"/>
              <a:gd name="T31" fmla="*/ 458 h 549"/>
              <a:gd name="T32" fmla="*/ 157 w 477"/>
              <a:gd name="T33" fmla="*/ 458 h 549"/>
              <a:gd name="T34" fmla="*/ 317 w 477"/>
              <a:gd name="T35" fmla="*/ 549 h 549"/>
              <a:gd name="T36" fmla="*/ 321 w 477"/>
              <a:gd name="T37" fmla="*/ 542 h 549"/>
              <a:gd name="T38" fmla="*/ 164 w 477"/>
              <a:gd name="T39" fmla="*/ 451 h 549"/>
              <a:gd name="T40" fmla="*/ 164 w 477"/>
              <a:gd name="T41" fmla="*/ 276 h 549"/>
              <a:gd name="T42" fmla="*/ 317 w 477"/>
              <a:gd name="T43" fmla="*/ 18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7" h="549">
                <a:moveTo>
                  <a:pt x="317" y="189"/>
                </a:moveTo>
                <a:lnTo>
                  <a:pt x="474" y="280"/>
                </a:lnTo>
                <a:lnTo>
                  <a:pt x="477" y="269"/>
                </a:lnTo>
                <a:lnTo>
                  <a:pt x="317" y="178"/>
                </a:lnTo>
                <a:lnTo>
                  <a:pt x="317" y="178"/>
                </a:lnTo>
                <a:lnTo>
                  <a:pt x="317" y="178"/>
                </a:lnTo>
                <a:lnTo>
                  <a:pt x="160" y="269"/>
                </a:lnTo>
                <a:lnTo>
                  <a:pt x="7" y="178"/>
                </a:lnTo>
                <a:lnTo>
                  <a:pt x="7" y="0"/>
                </a:lnTo>
                <a:lnTo>
                  <a:pt x="0" y="0"/>
                </a:lnTo>
                <a:lnTo>
                  <a:pt x="0" y="185"/>
                </a:lnTo>
                <a:lnTo>
                  <a:pt x="0" y="185"/>
                </a:lnTo>
                <a:lnTo>
                  <a:pt x="0" y="185"/>
                </a:lnTo>
                <a:lnTo>
                  <a:pt x="157" y="276"/>
                </a:lnTo>
                <a:lnTo>
                  <a:pt x="157" y="458"/>
                </a:lnTo>
                <a:lnTo>
                  <a:pt x="157" y="458"/>
                </a:lnTo>
                <a:lnTo>
                  <a:pt x="157" y="458"/>
                </a:lnTo>
                <a:lnTo>
                  <a:pt x="317" y="549"/>
                </a:lnTo>
                <a:lnTo>
                  <a:pt x="321" y="542"/>
                </a:lnTo>
                <a:lnTo>
                  <a:pt x="164" y="451"/>
                </a:lnTo>
                <a:lnTo>
                  <a:pt x="164" y="276"/>
                </a:lnTo>
                <a:lnTo>
                  <a:pt x="317"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5" name="Freeform 78"/>
          <p:cNvSpPr/>
          <p:nvPr/>
        </p:nvSpPr>
        <p:spPr bwMode="auto">
          <a:xfrm>
            <a:off x="1288731" y="736434"/>
            <a:ext cx="266202" cy="310808"/>
          </a:xfrm>
          <a:custGeom>
            <a:avLst/>
            <a:gdLst>
              <a:gd name="T0" fmla="*/ 185 w 185"/>
              <a:gd name="T1" fmla="*/ 161 h 216"/>
              <a:gd name="T2" fmla="*/ 94 w 185"/>
              <a:gd name="T3" fmla="*/ 216 h 216"/>
              <a:gd name="T4" fmla="*/ 0 w 185"/>
              <a:gd name="T5" fmla="*/ 161 h 216"/>
              <a:gd name="T6" fmla="*/ 0 w 185"/>
              <a:gd name="T7" fmla="*/ 52 h 216"/>
              <a:gd name="T8" fmla="*/ 94 w 185"/>
              <a:gd name="T9" fmla="*/ 0 h 216"/>
              <a:gd name="T10" fmla="*/ 185 w 185"/>
              <a:gd name="T11" fmla="*/ 52 h 216"/>
              <a:gd name="T12" fmla="*/ 185 w 185"/>
              <a:gd name="T13" fmla="*/ 161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185" y="161"/>
                </a:moveTo>
                <a:lnTo>
                  <a:pt x="94" y="216"/>
                </a:lnTo>
                <a:lnTo>
                  <a:pt x="0" y="161"/>
                </a:lnTo>
                <a:lnTo>
                  <a:pt x="0" y="52"/>
                </a:lnTo>
                <a:lnTo>
                  <a:pt x="94"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6" name="Freeform 79"/>
          <p:cNvSpPr/>
          <p:nvPr/>
        </p:nvSpPr>
        <p:spPr bwMode="auto">
          <a:xfrm>
            <a:off x="1288731" y="1530722"/>
            <a:ext cx="320881" cy="371243"/>
          </a:xfrm>
          <a:custGeom>
            <a:avLst/>
            <a:gdLst>
              <a:gd name="T0" fmla="*/ 223 w 223"/>
              <a:gd name="T1" fmla="*/ 192 h 258"/>
              <a:gd name="T2" fmla="*/ 112 w 223"/>
              <a:gd name="T3" fmla="*/ 258 h 258"/>
              <a:gd name="T4" fmla="*/ 0 w 223"/>
              <a:gd name="T5" fmla="*/ 192 h 258"/>
              <a:gd name="T6" fmla="*/ 0 w 223"/>
              <a:gd name="T7" fmla="*/ 63 h 258"/>
              <a:gd name="T8" fmla="*/ 112 w 223"/>
              <a:gd name="T9" fmla="*/ 0 h 258"/>
              <a:gd name="T10" fmla="*/ 223 w 223"/>
              <a:gd name="T11" fmla="*/ 63 h 258"/>
              <a:gd name="T12" fmla="*/ 223 w 223"/>
              <a:gd name="T13" fmla="*/ 192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2"/>
                </a:moveTo>
                <a:lnTo>
                  <a:pt x="112" y="258"/>
                </a:lnTo>
                <a:lnTo>
                  <a:pt x="0" y="192"/>
                </a:lnTo>
                <a:lnTo>
                  <a:pt x="0" y="63"/>
                </a:lnTo>
                <a:lnTo>
                  <a:pt x="112" y="0"/>
                </a:lnTo>
                <a:lnTo>
                  <a:pt x="223" y="63"/>
                </a:lnTo>
                <a:lnTo>
                  <a:pt x="223"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7" name="Freeform 80"/>
          <p:cNvSpPr/>
          <p:nvPr/>
        </p:nvSpPr>
        <p:spPr bwMode="auto">
          <a:xfrm>
            <a:off x="2016828" y="1168112"/>
            <a:ext cx="266202" cy="312248"/>
          </a:xfrm>
          <a:custGeom>
            <a:avLst/>
            <a:gdLst>
              <a:gd name="T0" fmla="*/ 185 w 185"/>
              <a:gd name="T1" fmla="*/ 161 h 217"/>
              <a:gd name="T2" fmla="*/ 94 w 185"/>
              <a:gd name="T3" fmla="*/ 217 h 217"/>
              <a:gd name="T4" fmla="*/ 0 w 185"/>
              <a:gd name="T5" fmla="*/ 161 h 217"/>
              <a:gd name="T6" fmla="*/ 0 w 185"/>
              <a:gd name="T7" fmla="*/ 53 h 217"/>
              <a:gd name="T8" fmla="*/ 94 w 185"/>
              <a:gd name="T9" fmla="*/ 0 h 217"/>
              <a:gd name="T10" fmla="*/ 185 w 185"/>
              <a:gd name="T11" fmla="*/ 53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4" y="217"/>
                </a:lnTo>
                <a:lnTo>
                  <a:pt x="0" y="161"/>
                </a:lnTo>
                <a:lnTo>
                  <a:pt x="0" y="53"/>
                </a:lnTo>
                <a:lnTo>
                  <a:pt x="94"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8" name="Freeform 81"/>
          <p:cNvSpPr/>
          <p:nvPr/>
        </p:nvSpPr>
        <p:spPr bwMode="auto">
          <a:xfrm>
            <a:off x="2629810" y="1464531"/>
            <a:ext cx="421606" cy="483479"/>
          </a:xfrm>
          <a:custGeom>
            <a:avLst/>
            <a:gdLst>
              <a:gd name="T0" fmla="*/ 293 w 293"/>
              <a:gd name="T1" fmla="*/ 252 h 336"/>
              <a:gd name="T2" fmla="*/ 146 w 293"/>
              <a:gd name="T3" fmla="*/ 336 h 336"/>
              <a:gd name="T4" fmla="*/ 0 w 293"/>
              <a:gd name="T5" fmla="*/ 252 h 336"/>
              <a:gd name="T6" fmla="*/ 0 w 293"/>
              <a:gd name="T7" fmla="*/ 84 h 336"/>
              <a:gd name="T8" fmla="*/ 146 w 293"/>
              <a:gd name="T9" fmla="*/ 0 h 336"/>
              <a:gd name="T10" fmla="*/ 293 w 293"/>
              <a:gd name="T11" fmla="*/ 84 h 336"/>
              <a:gd name="T12" fmla="*/ 293 w 293"/>
              <a:gd name="T13" fmla="*/ 252 h 336"/>
            </a:gdLst>
            <a:ahLst/>
            <a:cxnLst>
              <a:cxn ang="0">
                <a:pos x="T0" y="T1"/>
              </a:cxn>
              <a:cxn ang="0">
                <a:pos x="T2" y="T3"/>
              </a:cxn>
              <a:cxn ang="0">
                <a:pos x="T4" y="T5"/>
              </a:cxn>
              <a:cxn ang="0">
                <a:pos x="T6" y="T7"/>
              </a:cxn>
              <a:cxn ang="0">
                <a:pos x="T8" y="T9"/>
              </a:cxn>
              <a:cxn ang="0">
                <a:pos x="T10" y="T11"/>
              </a:cxn>
              <a:cxn ang="0">
                <a:pos x="T12" y="T13"/>
              </a:cxn>
            </a:cxnLst>
            <a:rect l="0" t="0" r="r" b="b"/>
            <a:pathLst>
              <a:path w="293" h="336">
                <a:moveTo>
                  <a:pt x="293" y="252"/>
                </a:moveTo>
                <a:lnTo>
                  <a:pt x="146" y="336"/>
                </a:lnTo>
                <a:lnTo>
                  <a:pt x="0" y="252"/>
                </a:lnTo>
                <a:lnTo>
                  <a:pt x="0" y="84"/>
                </a:lnTo>
                <a:lnTo>
                  <a:pt x="146" y="0"/>
                </a:lnTo>
                <a:lnTo>
                  <a:pt x="293" y="84"/>
                </a:lnTo>
                <a:lnTo>
                  <a:pt x="293" y="25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9" name="Freeform 82"/>
          <p:cNvSpPr/>
          <p:nvPr/>
        </p:nvSpPr>
        <p:spPr bwMode="auto">
          <a:xfrm>
            <a:off x="280043" y="1510577"/>
            <a:ext cx="417289" cy="482041"/>
          </a:xfrm>
          <a:custGeom>
            <a:avLst/>
            <a:gdLst>
              <a:gd name="T0" fmla="*/ 290 w 290"/>
              <a:gd name="T1" fmla="*/ 251 h 335"/>
              <a:gd name="T2" fmla="*/ 146 w 290"/>
              <a:gd name="T3" fmla="*/ 335 h 335"/>
              <a:gd name="T4" fmla="*/ 0 w 290"/>
              <a:gd name="T5" fmla="*/ 251 h 335"/>
              <a:gd name="T6" fmla="*/ 0 w 290"/>
              <a:gd name="T7" fmla="*/ 84 h 335"/>
              <a:gd name="T8" fmla="*/ 146 w 290"/>
              <a:gd name="T9" fmla="*/ 0 h 335"/>
              <a:gd name="T10" fmla="*/ 290 w 290"/>
              <a:gd name="T11" fmla="*/ 84 h 335"/>
              <a:gd name="T12" fmla="*/ 290 w 290"/>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90" h="335">
                <a:moveTo>
                  <a:pt x="290" y="251"/>
                </a:moveTo>
                <a:lnTo>
                  <a:pt x="146" y="335"/>
                </a:lnTo>
                <a:lnTo>
                  <a:pt x="0" y="251"/>
                </a:lnTo>
                <a:lnTo>
                  <a:pt x="0" y="84"/>
                </a:lnTo>
                <a:lnTo>
                  <a:pt x="146" y="0"/>
                </a:lnTo>
                <a:lnTo>
                  <a:pt x="290" y="84"/>
                </a:lnTo>
                <a:lnTo>
                  <a:pt x="290"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0" name="Freeform 83"/>
          <p:cNvSpPr/>
          <p:nvPr/>
        </p:nvSpPr>
        <p:spPr bwMode="auto">
          <a:xfrm>
            <a:off x="1288731" y="2827195"/>
            <a:ext cx="241740" cy="402899"/>
          </a:xfrm>
          <a:custGeom>
            <a:avLst/>
            <a:gdLst>
              <a:gd name="T0" fmla="*/ 4 w 168"/>
              <a:gd name="T1" fmla="*/ 0 h 280"/>
              <a:gd name="T2" fmla="*/ 0 w 168"/>
              <a:gd name="T3" fmla="*/ 7 h 280"/>
              <a:gd name="T4" fmla="*/ 157 w 168"/>
              <a:gd name="T5" fmla="*/ 98 h 280"/>
              <a:gd name="T6" fmla="*/ 157 w 168"/>
              <a:gd name="T7" fmla="*/ 280 h 280"/>
              <a:gd name="T8" fmla="*/ 168 w 168"/>
              <a:gd name="T9" fmla="*/ 280 h 280"/>
              <a:gd name="T10" fmla="*/ 164 w 168"/>
              <a:gd name="T11" fmla="*/ 91 h 280"/>
              <a:gd name="T12" fmla="*/ 164 w 168"/>
              <a:gd name="T13" fmla="*/ 91 h 280"/>
              <a:gd name="T14" fmla="*/ 164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7"/>
                </a:lnTo>
                <a:lnTo>
                  <a:pt x="157" y="98"/>
                </a:lnTo>
                <a:lnTo>
                  <a:pt x="157" y="280"/>
                </a:lnTo>
                <a:lnTo>
                  <a:pt x="168" y="280"/>
                </a:lnTo>
                <a:lnTo>
                  <a:pt x="164" y="91"/>
                </a:lnTo>
                <a:lnTo>
                  <a:pt x="164" y="91"/>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1" name="Freeform 84"/>
          <p:cNvSpPr/>
          <p:nvPr/>
        </p:nvSpPr>
        <p:spPr bwMode="auto">
          <a:xfrm>
            <a:off x="1264269" y="2581138"/>
            <a:ext cx="240301" cy="401461"/>
          </a:xfrm>
          <a:custGeom>
            <a:avLst/>
            <a:gdLst>
              <a:gd name="T0" fmla="*/ 164 w 167"/>
              <a:gd name="T1" fmla="*/ 279 h 279"/>
              <a:gd name="T2" fmla="*/ 167 w 167"/>
              <a:gd name="T3" fmla="*/ 272 h 279"/>
              <a:gd name="T4" fmla="*/ 10 w 167"/>
              <a:gd name="T5" fmla="*/ 182 h 279"/>
              <a:gd name="T6" fmla="*/ 10 w 167"/>
              <a:gd name="T7" fmla="*/ 0 h 279"/>
              <a:gd name="T8" fmla="*/ 0 w 167"/>
              <a:gd name="T9" fmla="*/ 0 h 279"/>
              <a:gd name="T10" fmla="*/ 3 w 167"/>
              <a:gd name="T11" fmla="*/ 185 h 279"/>
              <a:gd name="T12" fmla="*/ 3 w 167"/>
              <a:gd name="T13" fmla="*/ 185 h 279"/>
              <a:gd name="T14" fmla="*/ 3 w 167"/>
              <a:gd name="T15" fmla="*/ 185 h 279"/>
              <a:gd name="T16" fmla="*/ 164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279"/>
                </a:moveTo>
                <a:lnTo>
                  <a:pt x="167" y="272"/>
                </a:lnTo>
                <a:lnTo>
                  <a:pt x="10" y="182"/>
                </a:lnTo>
                <a:lnTo>
                  <a:pt x="10" y="0"/>
                </a:lnTo>
                <a:lnTo>
                  <a:pt x="0" y="0"/>
                </a:lnTo>
                <a:lnTo>
                  <a:pt x="3" y="185"/>
                </a:lnTo>
                <a:lnTo>
                  <a:pt x="3" y="185"/>
                </a:lnTo>
                <a:lnTo>
                  <a:pt x="3" y="185"/>
                </a:lnTo>
                <a:lnTo>
                  <a:pt x="16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2" name="Freeform 85"/>
          <p:cNvSpPr/>
          <p:nvPr/>
        </p:nvSpPr>
        <p:spPr bwMode="auto">
          <a:xfrm>
            <a:off x="1012457" y="2450196"/>
            <a:ext cx="241740" cy="402899"/>
          </a:xfrm>
          <a:custGeom>
            <a:avLst/>
            <a:gdLst>
              <a:gd name="T0" fmla="*/ 7 w 168"/>
              <a:gd name="T1" fmla="*/ 0 h 280"/>
              <a:gd name="T2" fmla="*/ 0 w 168"/>
              <a:gd name="T3" fmla="*/ 7 h 280"/>
              <a:gd name="T4" fmla="*/ 157 w 168"/>
              <a:gd name="T5" fmla="*/ 98 h 280"/>
              <a:gd name="T6" fmla="*/ 157 w 168"/>
              <a:gd name="T7" fmla="*/ 280 h 280"/>
              <a:gd name="T8" fmla="*/ 168 w 168"/>
              <a:gd name="T9" fmla="*/ 280 h 280"/>
              <a:gd name="T10" fmla="*/ 168 w 168"/>
              <a:gd name="T11" fmla="*/ 91 h 280"/>
              <a:gd name="T12" fmla="*/ 168 w 168"/>
              <a:gd name="T13" fmla="*/ 91 h 280"/>
              <a:gd name="T14" fmla="*/ 168 w 168"/>
              <a:gd name="T15" fmla="*/ 91 h 280"/>
              <a:gd name="T16" fmla="*/ 7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7" y="0"/>
                </a:moveTo>
                <a:lnTo>
                  <a:pt x="0" y="7"/>
                </a:lnTo>
                <a:lnTo>
                  <a:pt x="157" y="98"/>
                </a:lnTo>
                <a:lnTo>
                  <a:pt x="157" y="280"/>
                </a:lnTo>
                <a:lnTo>
                  <a:pt x="168" y="280"/>
                </a:lnTo>
                <a:lnTo>
                  <a:pt x="168" y="91"/>
                </a:lnTo>
                <a:lnTo>
                  <a:pt x="168" y="91"/>
                </a:lnTo>
                <a:lnTo>
                  <a:pt x="168" y="91"/>
                </a:lnTo>
                <a:lnTo>
                  <a:pt x="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3" name="Freeform 86"/>
          <p:cNvSpPr/>
          <p:nvPr/>
        </p:nvSpPr>
        <p:spPr bwMode="auto">
          <a:xfrm>
            <a:off x="1093037" y="2952381"/>
            <a:ext cx="241740" cy="402899"/>
          </a:xfrm>
          <a:custGeom>
            <a:avLst/>
            <a:gdLst>
              <a:gd name="T0" fmla="*/ 161 w 168"/>
              <a:gd name="T1" fmla="*/ 280 h 280"/>
              <a:gd name="T2" fmla="*/ 168 w 168"/>
              <a:gd name="T3" fmla="*/ 269 h 280"/>
              <a:gd name="T4" fmla="*/ 11 w 168"/>
              <a:gd name="T5" fmla="*/ 182 h 280"/>
              <a:gd name="T6" fmla="*/ 11 w 168"/>
              <a:gd name="T7" fmla="*/ 0 h 280"/>
              <a:gd name="T8" fmla="*/ 0 w 168"/>
              <a:gd name="T9" fmla="*/ 0 h 280"/>
              <a:gd name="T10" fmla="*/ 0 w 168"/>
              <a:gd name="T11" fmla="*/ 186 h 280"/>
              <a:gd name="T12" fmla="*/ 0 w 168"/>
              <a:gd name="T13" fmla="*/ 186 h 280"/>
              <a:gd name="T14" fmla="*/ 0 w 168"/>
              <a:gd name="T15" fmla="*/ 186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69"/>
                </a:lnTo>
                <a:lnTo>
                  <a:pt x="11" y="182"/>
                </a:lnTo>
                <a:lnTo>
                  <a:pt x="11" y="0"/>
                </a:lnTo>
                <a:lnTo>
                  <a:pt x="0" y="0"/>
                </a:lnTo>
                <a:lnTo>
                  <a:pt x="0" y="186"/>
                </a:lnTo>
                <a:lnTo>
                  <a:pt x="0" y="186"/>
                </a:lnTo>
                <a:lnTo>
                  <a:pt x="0" y="186"/>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4" name="Freeform 87"/>
          <p:cNvSpPr/>
          <p:nvPr/>
        </p:nvSpPr>
        <p:spPr bwMode="auto">
          <a:xfrm>
            <a:off x="586535" y="2827195"/>
            <a:ext cx="466212" cy="538159"/>
          </a:xfrm>
          <a:custGeom>
            <a:avLst/>
            <a:gdLst>
              <a:gd name="T0" fmla="*/ 324 w 324"/>
              <a:gd name="T1" fmla="*/ 276 h 374"/>
              <a:gd name="T2" fmla="*/ 324 w 324"/>
              <a:gd name="T3" fmla="*/ 91 h 374"/>
              <a:gd name="T4" fmla="*/ 324 w 324"/>
              <a:gd name="T5" fmla="*/ 91 h 374"/>
              <a:gd name="T6" fmla="*/ 324 w 324"/>
              <a:gd name="T7" fmla="*/ 91 h 374"/>
              <a:gd name="T8" fmla="*/ 164 w 324"/>
              <a:gd name="T9" fmla="*/ 0 h 374"/>
              <a:gd name="T10" fmla="*/ 157 w 324"/>
              <a:gd name="T11" fmla="*/ 7 h 374"/>
              <a:gd name="T12" fmla="*/ 314 w 324"/>
              <a:gd name="T13" fmla="*/ 98 h 374"/>
              <a:gd name="T14" fmla="*/ 314 w 324"/>
              <a:gd name="T15" fmla="*/ 273 h 374"/>
              <a:gd name="T16" fmla="*/ 164 w 324"/>
              <a:gd name="T17" fmla="*/ 363 h 374"/>
              <a:gd name="T18" fmla="*/ 7 w 324"/>
              <a:gd name="T19" fmla="*/ 273 h 374"/>
              <a:gd name="T20" fmla="*/ 0 w 324"/>
              <a:gd name="T21" fmla="*/ 280 h 374"/>
              <a:gd name="T22" fmla="*/ 164 w 324"/>
              <a:gd name="T23" fmla="*/ 374 h 374"/>
              <a:gd name="T24" fmla="*/ 164 w 324"/>
              <a:gd name="T25" fmla="*/ 374 h 374"/>
              <a:gd name="T26" fmla="*/ 164 w 324"/>
              <a:gd name="T27" fmla="*/ 374 h 374"/>
              <a:gd name="T28" fmla="*/ 324 w 324"/>
              <a:gd name="T29" fmla="*/ 27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4" h="374">
                <a:moveTo>
                  <a:pt x="324" y="276"/>
                </a:moveTo>
                <a:lnTo>
                  <a:pt x="324" y="91"/>
                </a:lnTo>
                <a:lnTo>
                  <a:pt x="324" y="91"/>
                </a:lnTo>
                <a:lnTo>
                  <a:pt x="324" y="91"/>
                </a:lnTo>
                <a:lnTo>
                  <a:pt x="164" y="0"/>
                </a:lnTo>
                <a:lnTo>
                  <a:pt x="157" y="7"/>
                </a:lnTo>
                <a:lnTo>
                  <a:pt x="314" y="98"/>
                </a:lnTo>
                <a:lnTo>
                  <a:pt x="314" y="273"/>
                </a:lnTo>
                <a:lnTo>
                  <a:pt x="164" y="363"/>
                </a:lnTo>
                <a:lnTo>
                  <a:pt x="7" y="273"/>
                </a:lnTo>
                <a:lnTo>
                  <a:pt x="0" y="280"/>
                </a:lnTo>
                <a:lnTo>
                  <a:pt x="164" y="374"/>
                </a:lnTo>
                <a:lnTo>
                  <a:pt x="164" y="374"/>
                </a:lnTo>
                <a:lnTo>
                  <a:pt x="164" y="374"/>
                </a:lnTo>
                <a:lnTo>
                  <a:pt x="324"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5" name="Freeform 88"/>
          <p:cNvSpPr/>
          <p:nvPr/>
        </p:nvSpPr>
        <p:spPr bwMode="auto">
          <a:xfrm>
            <a:off x="826835" y="3244484"/>
            <a:ext cx="235984" cy="401461"/>
          </a:xfrm>
          <a:custGeom>
            <a:avLst/>
            <a:gdLst>
              <a:gd name="T0" fmla="*/ 0 w 164"/>
              <a:gd name="T1" fmla="*/ 279 h 279"/>
              <a:gd name="T2" fmla="*/ 11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11"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6" name="Freeform 89"/>
          <p:cNvSpPr/>
          <p:nvPr/>
        </p:nvSpPr>
        <p:spPr bwMode="auto">
          <a:xfrm>
            <a:off x="1544860" y="3234411"/>
            <a:ext cx="467652" cy="145332"/>
          </a:xfrm>
          <a:custGeom>
            <a:avLst/>
            <a:gdLst>
              <a:gd name="T0" fmla="*/ 325 w 325"/>
              <a:gd name="T1" fmla="*/ 7 h 101"/>
              <a:gd name="T2" fmla="*/ 318 w 325"/>
              <a:gd name="T3" fmla="*/ 0 h 101"/>
              <a:gd name="T4" fmla="*/ 164 w 325"/>
              <a:gd name="T5" fmla="*/ 91 h 101"/>
              <a:gd name="T6" fmla="*/ 7 w 325"/>
              <a:gd name="T7" fmla="*/ 0 h 101"/>
              <a:gd name="T8" fmla="*/ 0 w 325"/>
              <a:gd name="T9" fmla="*/ 7 h 101"/>
              <a:gd name="T10" fmla="*/ 164 w 325"/>
              <a:gd name="T11" fmla="*/ 101 h 101"/>
              <a:gd name="T12" fmla="*/ 164 w 325"/>
              <a:gd name="T13" fmla="*/ 101 h 101"/>
              <a:gd name="T14" fmla="*/ 164 w 325"/>
              <a:gd name="T15" fmla="*/ 101 h 101"/>
              <a:gd name="T16" fmla="*/ 325 w 32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1">
                <a:moveTo>
                  <a:pt x="325" y="7"/>
                </a:moveTo>
                <a:lnTo>
                  <a:pt x="318" y="0"/>
                </a:lnTo>
                <a:lnTo>
                  <a:pt x="164" y="91"/>
                </a:lnTo>
                <a:lnTo>
                  <a:pt x="7" y="0"/>
                </a:lnTo>
                <a:lnTo>
                  <a:pt x="0" y="7"/>
                </a:lnTo>
                <a:lnTo>
                  <a:pt x="164" y="101"/>
                </a:lnTo>
                <a:lnTo>
                  <a:pt x="164" y="101"/>
                </a:lnTo>
                <a:lnTo>
                  <a:pt x="164" y="101"/>
                </a:lnTo>
                <a:lnTo>
                  <a:pt x="325"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7" name="Freeform 90"/>
          <p:cNvSpPr/>
          <p:nvPr/>
        </p:nvSpPr>
        <p:spPr bwMode="auto">
          <a:xfrm>
            <a:off x="1766455" y="2948065"/>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8" name="Freeform 91"/>
          <p:cNvSpPr/>
          <p:nvPr/>
        </p:nvSpPr>
        <p:spPr bwMode="auto">
          <a:xfrm>
            <a:off x="1805305" y="3762497"/>
            <a:ext cx="241740" cy="401461"/>
          </a:xfrm>
          <a:custGeom>
            <a:avLst/>
            <a:gdLst>
              <a:gd name="T0" fmla="*/ 168 w 168"/>
              <a:gd name="T1" fmla="*/ 0 h 279"/>
              <a:gd name="T2" fmla="*/ 157 w 168"/>
              <a:gd name="T3" fmla="*/ 0 h 279"/>
              <a:gd name="T4" fmla="*/ 157 w 168"/>
              <a:gd name="T5" fmla="*/ 181 h 279"/>
              <a:gd name="T6" fmla="*/ 0 w 168"/>
              <a:gd name="T7" fmla="*/ 272 h 279"/>
              <a:gd name="T8" fmla="*/ 7 w 168"/>
              <a:gd name="T9" fmla="*/ 279 h 279"/>
              <a:gd name="T10" fmla="*/ 168 w 168"/>
              <a:gd name="T11" fmla="*/ 188 h 279"/>
              <a:gd name="T12" fmla="*/ 168 w 168"/>
              <a:gd name="T13" fmla="*/ 188 h 279"/>
              <a:gd name="T14" fmla="*/ 168 w 168"/>
              <a:gd name="T15" fmla="*/ 188 h 279"/>
              <a:gd name="T16" fmla="*/ 168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168" y="0"/>
                </a:moveTo>
                <a:lnTo>
                  <a:pt x="157" y="0"/>
                </a:lnTo>
                <a:lnTo>
                  <a:pt x="157" y="181"/>
                </a:lnTo>
                <a:lnTo>
                  <a:pt x="0" y="272"/>
                </a:lnTo>
                <a:lnTo>
                  <a:pt x="7" y="279"/>
                </a:lnTo>
                <a:lnTo>
                  <a:pt x="168" y="188"/>
                </a:lnTo>
                <a:lnTo>
                  <a:pt x="168" y="188"/>
                </a:lnTo>
                <a:lnTo>
                  <a:pt x="168" y="188"/>
                </a:lnTo>
                <a:lnTo>
                  <a:pt x="16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9" name="Freeform 92"/>
          <p:cNvSpPr/>
          <p:nvPr/>
        </p:nvSpPr>
        <p:spPr bwMode="auto">
          <a:xfrm>
            <a:off x="1314632" y="3661772"/>
            <a:ext cx="240301" cy="397144"/>
          </a:xfrm>
          <a:custGeom>
            <a:avLst/>
            <a:gdLst>
              <a:gd name="T0" fmla="*/ 3 w 167"/>
              <a:gd name="T1" fmla="*/ 0 h 276"/>
              <a:gd name="T2" fmla="*/ 0 w 167"/>
              <a:gd name="T3" fmla="*/ 7 h 276"/>
              <a:gd name="T4" fmla="*/ 157 w 167"/>
              <a:gd name="T5" fmla="*/ 94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4"/>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0" name="Freeform 93"/>
          <p:cNvSpPr/>
          <p:nvPr/>
        </p:nvSpPr>
        <p:spPr bwMode="auto">
          <a:xfrm>
            <a:off x="2022584" y="2948065"/>
            <a:ext cx="234545" cy="401461"/>
          </a:xfrm>
          <a:custGeom>
            <a:avLst/>
            <a:gdLst>
              <a:gd name="T0" fmla="*/ 160 w 163"/>
              <a:gd name="T1" fmla="*/ 279 h 279"/>
              <a:gd name="T2" fmla="*/ 163 w 163"/>
              <a:gd name="T3" fmla="*/ 272 h 279"/>
              <a:gd name="T4" fmla="*/ 6 w 163"/>
              <a:gd name="T5" fmla="*/ 182 h 279"/>
              <a:gd name="T6" fmla="*/ 6 w 163"/>
              <a:gd name="T7" fmla="*/ 0 h 279"/>
              <a:gd name="T8" fmla="*/ 0 w 163"/>
              <a:gd name="T9" fmla="*/ 0 h 279"/>
              <a:gd name="T10" fmla="*/ 0 w 163"/>
              <a:gd name="T11" fmla="*/ 189 h 279"/>
              <a:gd name="T12" fmla="*/ 0 w 163"/>
              <a:gd name="T13" fmla="*/ 189 h 279"/>
              <a:gd name="T14" fmla="*/ 0 w 163"/>
              <a:gd name="T15" fmla="*/ 189 h 279"/>
              <a:gd name="T16" fmla="*/ 160 w 163"/>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79">
                <a:moveTo>
                  <a:pt x="160" y="279"/>
                </a:moveTo>
                <a:lnTo>
                  <a:pt x="163" y="272"/>
                </a:lnTo>
                <a:lnTo>
                  <a:pt x="6" y="182"/>
                </a:lnTo>
                <a:lnTo>
                  <a:pt x="6" y="0"/>
                </a:lnTo>
                <a:lnTo>
                  <a:pt x="0" y="0"/>
                </a:lnTo>
                <a:lnTo>
                  <a:pt x="0" y="189"/>
                </a:lnTo>
                <a:lnTo>
                  <a:pt x="0" y="189"/>
                </a:lnTo>
                <a:lnTo>
                  <a:pt x="0" y="189"/>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1" name="Freeform 94"/>
          <p:cNvSpPr/>
          <p:nvPr/>
        </p:nvSpPr>
        <p:spPr bwMode="auto">
          <a:xfrm>
            <a:off x="2026900" y="3199876"/>
            <a:ext cx="240301" cy="401461"/>
          </a:xfrm>
          <a:custGeom>
            <a:avLst/>
            <a:gdLst>
              <a:gd name="T0" fmla="*/ 3 w 167"/>
              <a:gd name="T1" fmla="*/ 0 h 279"/>
              <a:gd name="T2" fmla="*/ 0 w 167"/>
              <a:gd name="T3" fmla="*/ 7 h 279"/>
              <a:gd name="T4" fmla="*/ 157 w 167"/>
              <a:gd name="T5" fmla="*/ 97 h 279"/>
              <a:gd name="T6" fmla="*/ 157 w 167"/>
              <a:gd name="T7" fmla="*/ 279 h 279"/>
              <a:gd name="T8" fmla="*/ 167 w 167"/>
              <a:gd name="T9" fmla="*/ 279 h 279"/>
              <a:gd name="T10" fmla="*/ 164 w 167"/>
              <a:gd name="T11" fmla="*/ 90 h 279"/>
              <a:gd name="T12" fmla="*/ 164 w 167"/>
              <a:gd name="T13" fmla="*/ 90 h 279"/>
              <a:gd name="T14" fmla="*/ 164 w 167"/>
              <a:gd name="T15" fmla="*/ 90 h 279"/>
              <a:gd name="T16" fmla="*/ 3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3" y="0"/>
                </a:moveTo>
                <a:lnTo>
                  <a:pt x="0" y="7"/>
                </a:lnTo>
                <a:lnTo>
                  <a:pt x="157" y="97"/>
                </a:lnTo>
                <a:lnTo>
                  <a:pt x="157" y="279"/>
                </a:lnTo>
                <a:lnTo>
                  <a:pt x="167" y="279"/>
                </a:lnTo>
                <a:lnTo>
                  <a:pt x="164" y="90"/>
                </a:lnTo>
                <a:lnTo>
                  <a:pt x="164" y="90"/>
                </a:lnTo>
                <a:lnTo>
                  <a:pt x="164" y="90"/>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 name="Freeform 95"/>
          <p:cNvSpPr/>
          <p:nvPr/>
        </p:nvSpPr>
        <p:spPr bwMode="auto">
          <a:xfrm>
            <a:off x="2247056" y="3204194"/>
            <a:ext cx="467652" cy="155404"/>
          </a:xfrm>
          <a:custGeom>
            <a:avLst/>
            <a:gdLst>
              <a:gd name="T0" fmla="*/ 0 w 325"/>
              <a:gd name="T1" fmla="*/ 87 h 108"/>
              <a:gd name="T2" fmla="*/ 7 w 325"/>
              <a:gd name="T3" fmla="*/ 94 h 108"/>
              <a:gd name="T4" fmla="*/ 168 w 325"/>
              <a:gd name="T5" fmla="*/ 11 h 108"/>
              <a:gd name="T6" fmla="*/ 318 w 325"/>
              <a:gd name="T7" fmla="*/ 108 h 108"/>
              <a:gd name="T8" fmla="*/ 325 w 325"/>
              <a:gd name="T9" fmla="*/ 101 h 108"/>
              <a:gd name="T10" fmla="*/ 168 w 325"/>
              <a:gd name="T11" fmla="*/ 0 h 108"/>
              <a:gd name="T12" fmla="*/ 168 w 325"/>
              <a:gd name="T13" fmla="*/ 0 h 108"/>
              <a:gd name="T14" fmla="*/ 168 w 325"/>
              <a:gd name="T15" fmla="*/ 0 h 108"/>
              <a:gd name="T16" fmla="*/ 0 w 325"/>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8">
                <a:moveTo>
                  <a:pt x="0" y="87"/>
                </a:moveTo>
                <a:lnTo>
                  <a:pt x="7" y="94"/>
                </a:lnTo>
                <a:lnTo>
                  <a:pt x="168" y="11"/>
                </a:lnTo>
                <a:lnTo>
                  <a:pt x="318" y="108"/>
                </a:lnTo>
                <a:lnTo>
                  <a:pt x="325" y="101"/>
                </a:lnTo>
                <a:lnTo>
                  <a:pt x="168" y="0"/>
                </a:lnTo>
                <a:lnTo>
                  <a:pt x="168" y="0"/>
                </a:lnTo>
                <a:lnTo>
                  <a:pt x="168"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 name="Freeform 96"/>
          <p:cNvSpPr/>
          <p:nvPr/>
        </p:nvSpPr>
        <p:spPr bwMode="auto">
          <a:xfrm>
            <a:off x="2483040" y="3238728"/>
            <a:ext cx="461896" cy="151088"/>
          </a:xfrm>
          <a:custGeom>
            <a:avLst/>
            <a:gdLst>
              <a:gd name="T0" fmla="*/ 321 w 321"/>
              <a:gd name="T1" fmla="*/ 18 h 105"/>
              <a:gd name="T2" fmla="*/ 318 w 321"/>
              <a:gd name="T3" fmla="*/ 11 h 105"/>
              <a:gd name="T4" fmla="*/ 157 w 321"/>
              <a:gd name="T5" fmla="*/ 95 h 105"/>
              <a:gd name="T6" fmla="*/ 4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8" y="11"/>
                </a:lnTo>
                <a:lnTo>
                  <a:pt x="157" y="95"/>
                </a:lnTo>
                <a:lnTo>
                  <a:pt x="4"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 name="Freeform 97"/>
          <p:cNvSpPr/>
          <p:nvPr/>
        </p:nvSpPr>
        <p:spPr bwMode="auto">
          <a:xfrm>
            <a:off x="2478723" y="2786905"/>
            <a:ext cx="235984" cy="402899"/>
          </a:xfrm>
          <a:custGeom>
            <a:avLst/>
            <a:gdLst>
              <a:gd name="T0" fmla="*/ 0 w 164"/>
              <a:gd name="T1" fmla="*/ 280 h 280"/>
              <a:gd name="T2" fmla="*/ 7 w 164"/>
              <a:gd name="T3" fmla="*/ 280 h 280"/>
              <a:gd name="T4" fmla="*/ 7 w 164"/>
              <a:gd name="T5" fmla="*/ 98 h 280"/>
              <a:gd name="T6" fmla="*/ 164 w 164"/>
              <a:gd name="T7" fmla="*/ 7 h 280"/>
              <a:gd name="T8" fmla="*/ 160 w 164"/>
              <a:gd name="T9" fmla="*/ 0 h 280"/>
              <a:gd name="T10" fmla="*/ 0 w 164"/>
              <a:gd name="T11" fmla="*/ 91 h 280"/>
              <a:gd name="T12" fmla="*/ 0 w 164"/>
              <a:gd name="T13" fmla="*/ 91 h 280"/>
              <a:gd name="T14" fmla="*/ 0 w 164"/>
              <a:gd name="T15" fmla="*/ 91 h 280"/>
              <a:gd name="T16" fmla="*/ 0 w 16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0" y="280"/>
                </a:moveTo>
                <a:lnTo>
                  <a:pt x="7" y="280"/>
                </a:lnTo>
                <a:lnTo>
                  <a:pt x="7" y="98"/>
                </a:lnTo>
                <a:lnTo>
                  <a:pt x="164" y="7"/>
                </a:lnTo>
                <a:lnTo>
                  <a:pt x="160" y="0"/>
                </a:lnTo>
                <a:lnTo>
                  <a:pt x="0" y="91"/>
                </a:lnTo>
                <a:lnTo>
                  <a:pt x="0" y="91"/>
                </a:lnTo>
                <a:lnTo>
                  <a:pt x="0" y="91"/>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5" name="Freeform 98"/>
          <p:cNvSpPr/>
          <p:nvPr/>
        </p:nvSpPr>
        <p:spPr bwMode="auto">
          <a:xfrm>
            <a:off x="2016828" y="2395517"/>
            <a:ext cx="461896" cy="794287"/>
          </a:xfrm>
          <a:custGeom>
            <a:avLst/>
            <a:gdLst>
              <a:gd name="T0" fmla="*/ 321 w 321"/>
              <a:gd name="T1" fmla="*/ 363 h 552"/>
              <a:gd name="T2" fmla="*/ 321 w 321"/>
              <a:gd name="T3" fmla="*/ 363 h 552"/>
              <a:gd name="T4" fmla="*/ 164 w 321"/>
              <a:gd name="T5" fmla="*/ 276 h 552"/>
              <a:gd name="T6" fmla="*/ 164 w 321"/>
              <a:gd name="T7" fmla="*/ 94 h 552"/>
              <a:gd name="T8" fmla="*/ 164 w 321"/>
              <a:gd name="T9" fmla="*/ 94 h 552"/>
              <a:gd name="T10" fmla="*/ 164 w 321"/>
              <a:gd name="T11" fmla="*/ 94 h 552"/>
              <a:gd name="T12" fmla="*/ 4 w 321"/>
              <a:gd name="T13" fmla="*/ 0 h 552"/>
              <a:gd name="T14" fmla="*/ 0 w 321"/>
              <a:gd name="T15" fmla="*/ 7 h 552"/>
              <a:gd name="T16" fmla="*/ 157 w 321"/>
              <a:gd name="T17" fmla="*/ 97 h 552"/>
              <a:gd name="T18" fmla="*/ 157 w 321"/>
              <a:gd name="T19" fmla="*/ 279 h 552"/>
              <a:gd name="T20" fmla="*/ 157 w 321"/>
              <a:gd name="T21" fmla="*/ 279 h 552"/>
              <a:gd name="T22" fmla="*/ 310 w 321"/>
              <a:gd name="T23" fmla="*/ 370 h 552"/>
              <a:gd name="T24" fmla="*/ 310 w 321"/>
              <a:gd name="T25" fmla="*/ 552 h 552"/>
              <a:gd name="T26" fmla="*/ 321 w 321"/>
              <a:gd name="T27" fmla="*/ 552 h 552"/>
              <a:gd name="T28" fmla="*/ 321 w 321"/>
              <a:gd name="T29" fmla="*/ 363 h 552"/>
              <a:gd name="T30" fmla="*/ 321 w 321"/>
              <a:gd name="T31" fmla="*/ 363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2">
                <a:moveTo>
                  <a:pt x="321" y="363"/>
                </a:moveTo>
                <a:lnTo>
                  <a:pt x="321" y="363"/>
                </a:lnTo>
                <a:lnTo>
                  <a:pt x="164" y="276"/>
                </a:lnTo>
                <a:lnTo>
                  <a:pt x="164" y="94"/>
                </a:lnTo>
                <a:lnTo>
                  <a:pt x="164" y="94"/>
                </a:lnTo>
                <a:lnTo>
                  <a:pt x="164" y="94"/>
                </a:lnTo>
                <a:lnTo>
                  <a:pt x="4" y="0"/>
                </a:lnTo>
                <a:lnTo>
                  <a:pt x="0" y="7"/>
                </a:lnTo>
                <a:lnTo>
                  <a:pt x="157" y="97"/>
                </a:lnTo>
                <a:lnTo>
                  <a:pt x="157" y="279"/>
                </a:lnTo>
                <a:lnTo>
                  <a:pt x="157" y="279"/>
                </a:lnTo>
                <a:lnTo>
                  <a:pt x="310" y="370"/>
                </a:lnTo>
                <a:lnTo>
                  <a:pt x="310" y="552"/>
                </a:lnTo>
                <a:lnTo>
                  <a:pt x="321" y="552"/>
                </a:lnTo>
                <a:lnTo>
                  <a:pt x="321" y="363"/>
                </a:lnTo>
                <a:lnTo>
                  <a:pt x="321" y="36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6" name="Freeform 99"/>
          <p:cNvSpPr/>
          <p:nvPr/>
        </p:nvSpPr>
        <p:spPr bwMode="auto">
          <a:xfrm>
            <a:off x="2960764" y="3756741"/>
            <a:ext cx="240301" cy="402899"/>
          </a:xfrm>
          <a:custGeom>
            <a:avLst/>
            <a:gdLst>
              <a:gd name="T0" fmla="*/ 160 w 167"/>
              <a:gd name="T1" fmla="*/ 280 h 280"/>
              <a:gd name="T2" fmla="*/ 167 w 167"/>
              <a:gd name="T3" fmla="*/ 273 h 280"/>
              <a:gd name="T4" fmla="*/ 10 w 167"/>
              <a:gd name="T5" fmla="*/ 182 h 280"/>
              <a:gd name="T6" fmla="*/ 10 w 167"/>
              <a:gd name="T7" fmla="*/ 0 h 280"/>
              <a:gd name="T8" fmla="*/ 0 w 167"/>
              <a:gd name="T9" fmla="*/ 0 h 280"/>
              <a:gd name="T10" fmla="*/ 0 w 167"/>
              <a:gd name="T11" fmla="*/ 189 h 280"/>
              <a:gd name="T12" fmla="*/ 0 w 167"/>
              <a:gd name="T13" fmla="*/ 189 h 280"/>
              <a:gd name="T14" fmla="*/ 0 w 167"/>
              <a:gd name="T15" fmla="*/ 189 h 280"/>
              <a:gd name="T16" fmla="*/ 160 w 167"/>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160" y="280"/>
                </a:moveTo>
                <a:lnTo>
                  <a:pt x="167" y="273"/>
                </a:lnTo>
                <a:lnTo>
                  <a:pt x="10" y="182"/>
                </a:lnTo>
                <a:lnTo>
                  <a:pt x="10" y="0"/>
                </a:lnTo>
                <a:lnTo>
                  <a:pt x="0" y="0"/>
                </a:lnTo>
                <a:lnTo>
                  <a:pt x="0" y="189"/>
                </a:lnTo>
                <a:lnTo>
                  <a:pt x="0" y="189"/>
                </a:lnTo>
                <a:lnTo>
                  <a:pt x="0" y="189"/>
                </a:lnTo>
                <a:lnTo>
                  <a:pt x="16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7" name="Freeform 100"/>
          <p:cNvSpPr/>
          <p:nvPr/>
        </p:nvSpPr>
        <p:spPr bwMode="auto">
          <a:xfrm>
            <a:off x="2965080" y="4008553"/>
            <a:ext cx="241740" cy="401461"/>
          </a:xfrm>
          <a:custGeom>
            <a:avLst/>
            <a:gdLst>
              <a:gd name="T0" fmla="*/ 4 w 168"/>
              <a:gd name="T1" fmla="*/ 0 h 279"/>
              <a:gd name="T2" fmla="*/ 0 w 168"/>
              <a:gd name="T3" fmla="*/ 10 h 279"/>
              <a:gd name="T4" fmla="*/ 157 w 168"/>
              <a:gd name="T5" fmla="*/ 98 h 279"/>
              <a:gd name="T6" fmla="*/ 161 w 168"/>
              <a:gd name="T7" fmla="*/ 279 h 279"/>
              <a:gd name="T8" fmla="*/ 168 w 168"/>
              <a:gd name="T9" fmla="*/ 279 h 279"/>
              <a:gd name="T10" fmla="*/ 168 w 168"/>
              <a:gd name="T11" fmla="*/ 94 h 279"/>
              <a:gd name="T12" fmla="*/ 168 w 168"/>
              <a:gd name="T13" fmla="*/ 94 h 279"/>
              <a:gd name="T14" fmla="*/ 168 w 168"/>
              <a:gd name="T15" fmla="*/ 94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10"/>
                </a:lnTo>
                <a:lnTo>
                  <a:pt x="157" y="98"/>
                </a:lnTo>
                <a:lnTo>
                  <a:pt x="161" y="279"/>
                </a:lnTo>
                <a:lnTo>
                  <a:pt x="168" y="279"/>
                </a:lnTo>
                <a:lnTo>
                  <a:pt x="168" y="94"/>
                </a:lnTo>
                <a:lnTo>
                  <a:pt x="168" y="94"/>
                </a:lnTo>
                <a:lnTo>
                  <a:pt x="168" y="94"/>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8" name="Freeform 101"/>
          <p:cNvSpPr/>
          <p:nvPr/>
        </p:nvSpPr>
        <p:spPr bwMode="auto">
          <a:xfrm>
            <a:off x="3190992" y="4018626"/>
            <a:ext cx="461896" cy="151088"/>
          </a:xfrm>
          <a:custGeom>
            <a:avLst/>
            <a:gdLst>
              <a:gd name="T0" fmla="*/ 0 w 321"/>
              <a:gd name="T1" fmla="*/ 84 h 105"/>
              <a:gd name="T2" fmla="*/ 4 w 321"/>
              <a:gd name="T3" fmla="*/ 94 h 105"/>
              <a:gd name="T4" fmla="*/ 164 w 321"/>
              <a:gd name="T5" fmla="*/ 10 h 105"/>
              <a:gd name="T6" fmla="*/ 318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4" y="94"/>
                </a:lnTo>
                <a:lnTo>
                  <a:pt x="164" y="10"/>
                </a:lnTo>
                <a:lnTo>
                  <a:pt x="318"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9" name="Freeform 102"/>
          <p:cNvSpPr/>
          <p:nvPr/>
        </p:nvSpPr>
        <p:spPr bwMode="auto">
          <a:xfrm>
            <a:off x="3422658" y="4048843"/>
            <a:ext cx="461896" cy="151088"/>
          </a:xfrm>
          <a:custGeom>
            <a:avLst/>
            <a:gdLst>
              <a:gd name="T0" fmla="*/ 321 w 321"/>
              <a:gd name="T1" fmla="*/ 17 h 105"/>
              <a:gd name="T2" fmla="*/ 317 w 321"/>
              <a:gd name="T3" fmla="*/ 10 h 105"/>
              <a:gd name="T4" fmla="*/ 157 w 321"/>
              <a:gd name="T5" fmla="*/ 94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7" y="10"/>
                </a:lnTo>
                <a:lnTo>
                  <a:pt x="157" y="94"/>
                </a:lnTo>
                <a:lnTo>
                  <a:pt x="3"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0" name="Freeform 103"/>
          <p:cNvSpPr/>
          <p:nvPr/>
        </p:nvSpPr>
        <p:spPr bwMode="auto">
          <a:xfrm>
            <a:off x="3442803" y="4002797"/>
            <a:ext cx="466212" cy="151088"/>
          </a:xfrm>
          <a:custGeom>
            <a:avLst/>
            <a:gdLst>
              <a:gd name="T0" fmla="*/ 324 w 324"/>
              <a:gd name="T1" fmla="*/ 18 h 105"/>
              <a:gd name="T2" fmla="*/ 321 w 324"/>
              <a:gd name="T3" fmla="*/ 7 h 105"/>
              <a:gd name="T4" fmla="*/ 160 w 324"/>
              <a:gd name="T5" fmla="*/ 95 h 105"/>
              <a:gd name="T6" fmla="*/ 7 w 324"/>
              <a:gd name="T7" fmla="*/ 0 h 105"/>
              <a:gd name="T8" fmla="*/ 0 w 324"/>
              <a:gd name="T9" fmla="*/ 7 h 105"/>
              <a:gd name="T10" fmla="*/ 160 w 324"/>
              <a:gd name="T11" fmla="*/ 105 h 105"/>
              <a:gd name="T12" fmla="*/ 160 w 324"/>
              <a:gd name="T13" fmla="*/ 105 h 105"/>
              <a:gd name="T14" fmla="*/ 160 w 324"/>
              <a:gd name="T15" fmla="*/ 105 h 105"/>
              <a:gd name="T16" fmla="*/ 324 w 324"/>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105">
                <a:moveTo>
                  <a:pt x="324" y="18"/>
                </a:moveTo>
                <a:lnTo>
                  <a:pt x="321" y="7"/>
                </a:lnTo>
                <a:lnTo>
                  <a:pt x="160" y="95"/>
                </a:lnTo>
                <a:lnTo>
                  <a:pt x="7" y="0"/>
                </a:lnTo>
                <a:lnTo>
                  <a:pt x="0" y="7"/>
                </a:lnTo>
                <a:lnTo>
                  <a:pt x="160" y="105"/>
                </a:lnTo>
                <a:lnTo>
                  <a:pt x="160" y="105"/>
                </a:lnTo>
                <a:lnTo>
                  <a:pt x="160" y="105"/>
                </a:lnTo>
                <a:lnTo>
                  <a:pt x="324"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1" name="Freeform 104"/>
          <p:cNvSpPr/>
          <p:nvPr/>
        </p:nvSpPr>
        <p:spPr bwMode="auto">
          <a:xfrm>
            <a:off x="3416903" y="3597020"/>
            <a:ext cx="235984" cy="401461"/>
          </a:xfrm>
          <a:custGeom>
            <a:avLst/>
            <a:gdLst>
              <a:gd name="T0" fmla="*/ 0 w 164"/>
              <a:gd name="T1" fmla="*/ 279 h 279"/>
              <a:gd name="T2" fmla="*/ 11 w 164"/>
              <a:gd name="T3" fmla="*/ 279 h 279"/>
              <a:gd name="T4" fmla="*/ 7 w 164"/>
              <a:gd name="T5" fmla="*/ 97 h 279"/>
              <a:gd name="T6" fmla="*/ 164 w 164"/>
              <a:gd name="T7" fmla="*/ 6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11" y="279"/>
                </a:lnTo>
                <a:lnTo>
                  <a:pt x="7" y="97"/>
                </a:lnTo>
                <a:lnTo>
                  <a:pt x="164" y="6"/>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2" name="Freeform 105"/>
          <p:cNvSpPr/>
          <p:nvPr/>
        </p:nvSpPr>
        <p:spPr bwMode="auto">
          <a:xfrm>
            <a:off x="2503185" y="3189804"/>
            <a:ext cx="913719" cy="808677"/>
          </a:xfrm>
          <a:custGeom>
            <a:avLst/>
            <a:gdLst>
              <a:gd name="T0" fmla="*/ 635 w 635"/>
              <a:gd name="T1" fmla="*/ 377 h 562"/>
              <a:gd name="T2" fmla="*/ 635 w 635"/>
              <a:gd name="T3" fmla="*/ 377 h 562"/>
              <a:gd name="T4" fmla="*/ 478 w 635"/>
              <a:gd name="T5" fmla="*/ 286 h 562"/>
              <a:gd name="T6" fmla="*/ 478 w 635"/>
              <a:gd name="T7" fmla="*/ 104 h 562"/>
              <a:gd name="T8" fmla="*/ 478 w 635"/>
              <a:gd name="T9" fmla="*/ 104 h 562"/>
              <a:gd name="T10" fmla="*/ 478 w 635"/>
              <a:gd name="T11" fmla="*/ 104 h 562"/>
              <a:gd name="T12" fmla="*/ 318 w 635"/>
              <a:gd name="T13" fmla="*/ 10 h 562"/>
              <a:gd name="T14" fmla="*/ 318 w 635"/>
              <a:gd name="T15" fmla="*/ 10 h 562"/>
              <a:gd name="T16" fmla="*/ 161 w 635"/>
              <a:gd name="T17" fmla="*/ 97 h 562"/>
              <a:gd name="T18" fmla="*/ 7 w 635"/>
              <a:gd name="T19" fmla="*/ 0 h 562"/>
              <a:gd name="T20" fmla="*/ 0 w 635"/>
              <a:gd name="T21" fmla="*/ 10 h 562"/>
              <a:gd name="T22" fmla="*/ 161 w 635"/>
              <a:gd name="T23" fmla="*/ 108 h 562"/>
              <a:gd name="T24" fmla="*/ 161 w 635"/>
              <a:gd name="T25" fmla="*/ 108 h 562"/>
              <a:gd name="T26" fmla="*/ 161 w 635"/>
              <a:gd name="T27" fmla="*/ 108 h 562"/>
              <a:gd name="T28" fmla="*/ 318 w 635"/>
              <a:gd name="T29" fmla="*/ 21 h 562"/>
              <a:gd name="T30" fmla="*/ 471 w 635"/>
              <a:gd name="T31" fmla="*/ 108 h 562"/>
              <a:gd name="T32" fmla="*/ 471 w 635"/>
              <a:gd name="T33" fmla="*/ 289 h 562"/>
              <a:gd name="T34" fmla="*/ 471 w 635"/>
              <a:gd name="T35" fmla="*/ 289 h 562"/>
              <a:gd name="T36" fmla="*/ 628 w 635"/>
              <a:gd name="T37" fmla="*/ 380 h 562"/>
              <a:gd name="T38" fmla="*/ 628 w 635"/>
              <a:gd name="T39" fmla="*/ 562 h 562"/>
              <a:gd name="T40" fmla="*/ 635 w 635"/>
              <a:gd name="T41" fmla="*/ 562 h 562"/>
              <a:gd name="T42" fmla="*/ 635 w 635"/>
              <a:gd name="T43" fmla="*/ 377 h 562"/>
              <a:gd name="T44" fmla="*/ 635 w 635"/>
              <a:gd name="T45" fmla="*/ 37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62">
                <a:moveTo>
                  <a:pt x="635" y="377"/>
                </a:moveTo>
                <a:lnTo>
                  <a:pt x="635" y="377"/>
                </a:lnTo>
                <a:lnTo>
                  <a:pt x="478" y="286"/>
                </a:lnTo>
                <a:lnTo>
                  <a:pt x="478" y="104"/>
                </a:lnTo>
                <a:lnTo>
                  <a:pt x="478" y="104"/>
                </a:lnTo>
                <a:lnTo>
                  <a:pt x="478" y="104"/>
                </a:lnTo>
                <a:lnTo>
                  <a:pt x="318" y="10"/>
                </a:lnTo>
                <a:lnTo>
                  <a:pt x="318" y="10"/>
                </a:lnTo>
                <a:lnTo>
                  <a:pt x="161" y="97"/>
                </a:lnTo>
                <a:lnTo>
                  <a:pt x="7" y="0"/>
                </a:lnTo>
                <a:lnTo>
                  <a:pt x="0" y="10"/>
                </a:lnTo>
                <a:lnTo>
                  <a:pt x="161" y="108"/>
                </a:lnTo>
                <a:lnTo>
                  <a:pt x="161" y="108"/>
                </a:lnTo>
                <a:lnTo>
                  <a:pt x="161" y="108"/>
                </a:lnTo>
                <a:lnTo>
                  <a:pt x="318" y="21"/>
                </a:lnTo>
                <a:lnTo>
                  <a:pt x="471" y="108"/>
                </a:lnTo>
                <a:lnTo>
                  <a:pt x="471" y="289"/>
                </a:lnTo>
                <a:lnTo>
                  <a:pt x="471" y="289"/>
                </a:lnTo>
                <a:lnTo>
                  <a:pt x="628" y="380"/>
                </a:lnTo>
                <a:lnTo>
                  <a:pt x="628" y="562"/>
                </a:lnTo>
                <a:lnTo>
                  <a:pt x="635" y="562"/>
                </a:lnTo>
                <a:lnTo>
                  <a:pt x="635" y="377"/>
                </a:lnTo>
                <a:lnTo>
                  <a:pt x="635" y="37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3" name="Freeform 106"/>
          <p:cNvSpPr/>
          <p:nvPr/>
        </p:nvSpPr>
        <p:spPr bwMode="auto">
          <a:xfrm>
            <a:off x="1068575" y="2962454"/>
            <a:ext cx="466212" cy="794287"/>
          </a:xfrm>
          <a:custGeom>
            <a:avLst/>
            <a:gdLst>
              <a:gd name="T0" fmla="*/ 0 w 324"/>
              <a:gd name="T1" fmla="*/ 186 h 552"/>
              <a:gd name="T2" fmla="*/ 0 w 324"/>
              <a:gd name="T3" fmla="*/ 186 h 552"/>
              <a:gd name="T4" fmla="*/ 157 w 324"/>
              <a:gd name="T5" fmla="*/ 276 h 552"/>
              <a:gd name="T6" fmla="*/ 157 w 324"/>
              <a:gd name="T7" fmla="*/ 458 h 552"/>
              <a:gd name="T8" fmla="*/ 157 w 324"/>
              <a:gd name="T9" fmla="*/ 458 h 552"/>
              <a:gd name="T10" fmla="*/ 157 w 324"/>
              <a:gd name="T11" fmla="*/ 458 h 552"/>
              <a:gd name="T12" fmla="*/ 317 w 324"/>
              <a:gd name="T13" fmla="*/ 552 h 552"/>
              <a:gd name="T14" fmla="*/ 324 w 324"/>
              <a:gd name="T15" fmla="*/ 542 h 552"/>
              <a:gd name="T16" fmla="*/ 167 w 324"/>
              <a:gd name="T17" fmla="*/ 454 h 552"/>
              <a:gd name="T18" fmla="*/ 167 w 324"/>
              <a:gd name="T19" fmla="*/ 273 h 552"/>
              <a:gd name="T20" fmla="*/ 167 w 324"/>
              <a:gd name="T21" fmla="*/ 273 h 552"/>
              <a:gd name="T22" fmla="*/ 10 w 324"/>
              <a:gd name="T23" fmla="*/ 182 h 552"/>
              <a:gd name="T24" fmla="*/ 10 w 324"/>
              <a:gd name="T25" fmla="*/ 0 h 552"/>
              <a:gd name="T26" fmla="*/ 0 w 324"/>
              <a:gd name="T27" fmla="*/ 0 h 552"/>
              <a:gd name="T28" fmla="*/ 0 w 324"/>
              <a:gd name="T29" fmla="*/ 186 h 552"/>
              <a:gd name="T30" fmla="*/ 0 w 324"/>
              <a:gd name="T31" fmla="*/ 18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2">
                <a:moveTo>
                  <a:pt x="0" y="186"/>
                </a:moveTo>
                <a:lnTo>
                  <a:pt x="0" y="186"/>
                </a:lnTo>
                <a:lnTo>
                  <a:pt x="157" y="276"/>
                </a:lnTo>
                <a:lnTo>
                  <a:pt x="157" y="458"/>
                </a:lnTo>
                <a:lnTo>
                  <a:pt x="157" y="458"/>
                </a:lnTo>
                <a:lnTo>
                  <a:pt x="157" y="458"/>
                </a:lnTo>
                <a:lnTo>
                  <a:pt x="317" y="552"/>
                </a:lnTo>
                <a:lnTo>
                  <a:pt x="324" y="542"/>
                </a:lnTo>
                <a:lnTo>
                  <a:pt x="167" y="454"/>
                </a:lnTo>
                <a:lnTo>
                  <a:pt x="167" y="273"/>
                </a:lnTo>
                <a:lnTo>
                  <a:pt x="167" y="273"/>
                </a:lnTo>
                <a:lnTo>
                  <a:pt x="10" y="182"/>
                </a:lnTo>
                <a:lnTo>
                  <a:pt x="10"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4" name="Freeform 107"/>
          <p:cNvSpPr/>
          <p:nvPr/>
        </p:nvSpPr>
        <p:spPr bwMode="auto">
          <a:xfrm>
            <a:off x="2026900" y="3586948"/>
            <a:ext cx="918035" cy="149648"/>
          </a:xfrm>
          <a:custGeom>
            <a:avLst/>
            <a:gdLst>
              <a:gd name="T0" fmla="*/ 478 w 638"/>
              <a:gd name="T1" fmla="*/ 3 h 104"/>
              <a:gd name="T2" fmla="*/ 478 w 638"/>
              <a:gd name="T3" fmla="*/ 3 h 104"/>
              <a:gd name="T4" fmla="*/ 321 w 638"/>
              <a:gd name="T5" fmla="*/ 94 h 104"/>
              <a:gd name="T6" fmla="*/ 164 w 638"/>
              <a:gd name="T7" fmla="*/ 0 h 104"/>
              <a:gd name="T8" fmla="*/ 164 w 638"/>
              <a:gd name="T9" fmla="*/ 0 h 104"/>
              <a:gd name="T10" fmla="*/ 164 w 638"/>
              <a:gd name="T11" fmla="*/ 0 h 104"/>
              <a:gd name="T12" fmla="*/ 0 w 638"/>
              <a:gd name="T13" fmla="*/ 94 h 104"/>
              <a:gd name="T14" fmla="*/ 7 w 638"/>
              <a:gd name="T15" fmla="*/ 101 h 104"/>
              <a:gd name="T16" fmla="*/ 164 w 638"/>
              <a:gd name="T17" fmla="*/ 10 h 104"/>
              <a:gd name="T18" fmla="*/ 317 w 638"/>
              <a:gd name="T19" fmla="*/ 104 h 104"/>
              <a:gd name="T20" fmla="*/ 317 w 638"/>
              <a:gd name="T21" fmla="*/ 104 h 104"/>
              <a:gd name="T22" fmla="*/ 474 w 638"/>
              <a:gd name="T23" fmla="*/ 13 h 104"/>
              <a:gd name="T24" fmla="*/ 631 w 638"/>
              <a:gd name="T25" fmla="*/ 104 h 104"/>
              <a:gd name="T26" fmla="*/ 638 w 638"/>
              <a:gd name="T27" fmla="*/ 97 h 104"/>
              <a:gd name="T28" fmla="*/ 478 w 638"/>
              <a:gd name="T29" fmla="*/ 3 h 104"/>
              <a:gd name="T30" fmla="*/ 478 w 638"/>
              <a:gd name="T31" fmla="*/ 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8" h="104">
                <a:moveTo>
                  <a:pt x="478" y="3"/>
                </a:moveTo>
                <a:lnTo>
                  <a:pt x="478" y="3"/>
                </a:lnTo>
                <a:lnTo>
                  <a:pt x="321" y="94"/>
                </a:lnTo>
                <a:lnTo>
                  <a:pt x="164" y="0"/>
                </a:lnTo>
                <a:lnTo>
                  <a:pt x="164" y="0"/>
                </a:lnTo>
                <a:lnTo>
                  <a:pt x="164" y="0"/>
                </a:lnTo>
                <a:lnTo>
                  <a:pt x="0" y="94"/>
                </a:lnTo>
                <a:lnTo>
                  <a:pt x="7" y="101"/>
                </a:lnTo>
                <a:lnTo>
                  <a:pt x="164" y="10"/>
                </a:lnTo>
                <a:lnTo>
                  <a:pt x="317" y="104"/>
                </a:lnTo>
                <a:lnTo>
                  <a:pt x="317" y="104"/>
                </a:lnTo>
                <a:lnTo>
                  <a:pt x="474" y="13"/>
                </a:lnTo>
                <a:lnTo>
                  <a:pt x="631" y="104"/>
                </a:lnTo>
                <a:lnTo>
                  <a:pt x="638" y="97"/>
                </a:lnTo>
                <a:lnTo>
                  <a:pt x="478" y="3"/>
                </a:lnTo>
                <a:lnTo>
                  <a:pt x="478" y="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5" name="Freeform 108"/>
          <p:cNvSpPr/>
          <p:nvPr/>
        </p:nvSpPr>
        <p:spPr bwMode="auto">
          <a:xfrm>
            <a:off x="1580833" y="3625799"/>
            <a:ext cx="912279" cy="151088"/>
          </a:xfrm>
          <a:custGeom>
            <a:avLst/>
            <a:gdLst>
              <a:gd name="T0" fmla="*/ 474 w 634"/>
              <a:gd name="T1" fmla="*/ 4 h 105"/>
              <a:gd name="T2" fmla="*/ 474 w 634"/>
              <a:gd name="T3" fmla="*/ 4 h 105"/>
              <a:gd name="T4" fmla="*/ 317 w 634"/>
              <a:gd name="T5" fmla="*/ 91 h 105"/>
              <a:gd name="T6" fmla="*/ 163 w 634"/>
              <a:gd name="T7" fmla="*/ 0 h 105"/>
              <a:gd name="T8" fmla="*/ 163 w 634"/>
              <a:gd name="T9" fmla="*/ 0 h 105"/>
              <a:gd name="T10" fmla="*/ 163 w 634"/>
              <a:gd name="T11" fmla="*/ 0 h 105"/>
              <a:gd name="T12" fmla="*/ 0 w 634"/>
              <a:gd name="T13" fmla="*/ 95 h 105"/>
              <a:gd name="T14" fmla="*/ 3 w 634"/>
              <a:gd name="T15" fmla="*/ 102 h 105"/>
              <a:gd name="T16" fmla="*/ 163 w 634"/>
              <a:gd name="T17" fmla="*/ 11 h 105"/>
              <a:gd name="T18" fmla="*/ 317 w 634"/>
              <a:gd name="T19" fmla="*/ 102 h 105"/>
              <a:gd name="T20" fmla="*/ 317 w 634"/>
              <a:gd name="T21" fmla="*/ 102 h 105"/>
              <a:gd name="T22" fmla="*/ 474 w 634"/>
              <a:gd name="T23" fmla="*/ 14 h 105"/>
              <a:gd name="T24" fmla="*/ 631 w 634"/>
              <a:gd name="T25" fmla="*/ 105 h 105"/>
              <a:gd name="T26" fmla="*/ 634 w 634"/>
              <a:gd name="T27" fmla="*/ 98 h 105"/>
              <a:gd name="T28" fmla="*/ 474 w 634"/>
              <a:gd name="T29" fmla="*/ 4 h 105"/>
              <a:gd name="T30" fmla="*/ 474 w 634"/>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4" h="105">
                <a:moveTo>
                  <a:pt x="474" y="4"/>
                </a:moveTo>
                <a:lnTo>
                  <a:pt x="474" y="4"/>
                </a:lnTo>
                <a:lnTo>
                  <a:pt x="317" y="91"/>
                </a:lnTo>
                <a:lnTo>
                  <a:pt x="163" y="0"/>
                </a:lnTo>
                <a:lnTo>
                  <a:pt x="163" y="0"/>
                </a:lnTo>
                <a:lnTo>
                  <a:pt x="163" y="0"/>
                </a:lnTo>
                <a:lnTo>
                  <a:pt x="0" y="95"/>
                </a:lnTo>
                <a:lnTo>
                  <a:pt x="3" y="102"/>
                </a:lnTo>
                <a:lnTo>
                  <a:pt x="163" y="11"/>
                </a:lnTo>
                <a:lnTo>
                  <a:pt x="317" y="102"/>
                </a:lnTo>
                <a:lnTo>
                  <a:pt x="317" y="102"/>
                </a:lnTo>
                <a:lnTo>
                  <a:pt x="474" y="14"/>
                </a:lnTo>
                <a:lnTo>
                  <a:pt x="631" y="105"/>
                </a:lnTo>
                <a:lnTo>
                  <a:pt x="634"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6" name="Freeform 109"/>
          <p:cNvSpPr/>
          <p:nvPr/>
        </p:nvSpPr>
        <p:spPr bwMode="auto">
          <a:xfrm>
            <a:off x="1534787" y="2405589"/>
            <a:ext cx="461896" cy="145332"/>
          </a:xfrm>
          <a:custGeom>
            <a:avLst/>
            <a:gdLst>
              <a:gd name="T0" fmla="*/ 321 w 321"/>
              <a:gd name="T1" fmla="*/ 7 h 101"/>
              <a:gd name="T2" fmla="*/ 318 w 321"/>
              <a:gd name="T3" fmla="*/ 0 h 101"/>
              <a:gd name="T4" fmla="*/ 161 w 321"/>
              <a:gd name="T5" fmla="*/ 90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0"/>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7" name="Freeform 110"/>
          <p:cNvSpPr/>
          <p:nvPr/>
        </p:nvSpPr>
        <p:spPr bwMode="auto">
          <a:xfrm>
            <a:off x="1756382" y="2119243"/>
            <a:ext cx="240301" cy="401461"/>
          </a:xfrm>
          <a:custGeom>
            <a:avLst/>
            <a:gdLst>
              <a:gd name="T0" fmla="*/ 167 w 167"/>
              <a:gd name="T1" fmla="*/ 0 h 279"/>
              <a:gd name="T2" fmla="*/ 157 w 167"/>
              <a:gd name="T3" fmla="*/ 0 h 279"/>
              <a:gd name="T4" fmla="*/ 157 w 167"/>
              <a:gd name="T5" fmla="*/ 181 h 279"/>
              <a:gd name="T6" fmla="*/ 0 w 167"/>
              <a:gd name="T7" fmla="*/ 272 h 279"/>
              <a:gd name="T8" fmla="*/ 3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3"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8" name="Freeform 111"/>
          <p:cNvSpPr/>
          <p:nvPr/>
        </p:nvSpPr>
        <p:spPr bwMode="auto">
          <a:xfrm>
            <a:off x="1304559" y="2153777"/>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9" name="Freeform 112"/>
          <p:cNvSpPr/>
          <p:nvPr/>
        </p:nvSpPr>
        <p:spPr bwMode="auto">
          <a:xfrm>
            <a:off x="1072892" y="2158094"/>
            <a:ext cx="467652" cy="789971"/>
          </a:xfrm>
          <a:custGeom>
            <a:avLst/>
            <a:gdLst>
              <a:gd name="T0" fmla="*/ 0 w 325"/>
              <a:gd name="T1" fmla="*/ 186 h 549"/>
              <a:gd name="T2" fmla="*/ 0 w 325"/>
              <a:gd name="T3" fmla="*/ 186 h 549"/>
              <a:gd name="T4" fmla="*/ 157 w 325"/>
              <a:gd name="T5" fmla="*/ 276 h 549"/>
              <a:gd name="T6" fmla="*/ 157 w 325"/>
              <a:gd name="T7" fmla="*/ 458 h 549"/>
              <a:gd name="T8" fmla="*/ 157 w 325"/>
              <a:gd name="T9" fmla="*/ 458 h 549"/>
              <a:gd name="T10" fmla="*/ 157 w 325"/>
              <a:gd name="T11" fmla="*/ 458 h 549"/>
              <a:gd name="T12" fmla="*/ 318 w 325"/>
              <a:gd name="T13" fmla="*/ 549 h 549"/>
              <a:gd name="T14" fmla="*/ 325 w 325"/>
              <a:gd name="T15" fmla="*/ 542 h 549"/>
              <a:gd name="T16" fmla="*/ 168 w 325"/>
              <a:gd name="T17" fmla="*/ 451 h 549"/>
              <a:gd name="T18" fmla="*/ 168 w 325"/>
              <a:gd name="T19" fmla="*/ 269 h 549"/>
              <a:gd name="T20" fmla="*/ 168 w 325"/>
              <a:gd name="T21" fmla="*/ 269 h 549"/>
              <a:gd name="T22" fmla="*/ 11 w 325"/>
              <a:gd name="T23" fmla="*/ 179 h 549"/>
              <a:gd name="T24" fmla="*/ 11 w 325"/>
              <a:gd name="T25" fmla="*/ 0 h 549"/>
              <a:gd name="T26" fmla="*/ 0 w 325"/>
              <a:gd name="T27" fmla="*/ 0 h 549"/>
              <a:gd name="T28" fmla="*/ 0 w 325"/>
              <a:gd name="T29" fmla="*/ 186 h 549"/>
              <a:gd name="T30" fmla="*/ 0 w 325"/>
              <a:gd name="T31" fmla="*/ 186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549">
                <a:moveTo>
                  <a:pt x="0" y="186"/>
                </a:moveTo>
                <a:lnTo>
                  <a:pt x="0" y="186"/>
                </a:lnTo>
                <a:lnTo>
                  <a:pt x="157" y="276"/>
                </a:lnTo>
                <a:lnTo>
                  <a:pt x="157" y="458"/>
                </a:lnTo>
                <a:lnTo>
                  <a:pt x="157" y="458"/>
                </a:lnTo>
                <a:lnTo>
                  <a:pt x="157" y="458"/>
                </a:lnTo>
                <a:lnTo>
                  <a:pt x="318" y="549"/>
                </a:lnTo>
                <a:lnTo>
                  <a:pt x="325" y="542"/>
                </a:lnTo>
                <a:lnTo>
                  <a:pt x="168" y="451"/>
                </a:lnTo>
                <a:lnTo>
                  <a:pt x="168" y="269"/>
                </a:lnTo>
                <a:lnTo>
                  <a:pt x="168" y="269"/>
                </a:lnTo>
                <a:lnTo>
                  <a:pt x="11" y="179"/>
                </a:lnTo>
                <a:lnTo>
                  <a:pt x="11"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0" name="Freeform 113"/>
          <p:cNvSpPr/>
          <p:nvPr/>
        </p:nvSpPr>
        <p:spPr bwMode="auto">
          <a:xfrm>
            <a:off x="3416903" y="3184049"/>
            <a:ext cx="241740" cy="397144"/>
          </a:xfrm>
          <a:custGeom>
            <a:avLst/>
            <a:gdLst>
              <a:gd name="T0" fmla="*/ 4 w 168"/>
              <a:gd name="T1" fmla="*/ 0 h 276"/>
              <a:gd name="T2" fmla="*/ 0 w 168"/>
              <a:gd name="T3" fmla="*/ 7 h 276"/>
              <a:gd name="T4" fmla="*/ 157 w 168"/>
              <a:gd name="T5" fmla="*/ 94 h 276"/>
              <a:gd name="T6" fmla="*/ 161 w 168"/>
              <a:gd name="T7" fmla="*/ 276 h 276"/>
              <a:gd name="T8" fmla="*/ 168 w 168"/>
              <a:gd name="T9" fmla="*/ 276 h 276"/>
              <a:gd name="T10" fmla="*/ 168 w 168"/>
              <a:gd name="T11" fmla="*/ 91 h 276"/>
              <a:gd name="T12" fmla="*/ 168 w 168"/>
              <a:gd name="T13" fmla="*/ 91 h 276"/>
              <a:gd name="T14" fmla="*/ 168 w 168"/>
              <a:gd name="T15" fmla="*/ 91 h 276"/>
              <a:gd name="T16" fmla="*/ 4 w 168"/>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6">
                <a:moveTo>
                  <a:pt x="4" y="0"/>
                </a:moveTo>
                <a:lnTo>
                  <a:pt x="0" y="7"/>
                </a:lnTo>
                <a:lnTo>
                  <a:pt x="157" y="94"/>
                </a:lnTo>
                <a:lnTo>
                  <a:pt x="161" y="276"/>
                </a:lnTo>
                <a:lnTo>
                  <a:pt x="168" y="276"/>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1" name="Freeform 114"/>
          <p:cNvSpPr/>
          <p:nvPr/>
        </p:nvSpPr>
        <p:spPr bwMode="auto">
          <a:xfrm>
            <a:off x="3673032" y="2746615"/>
            <a:ext cx="461896" cy="145332"/>
          </a:xfrm>
          <a:custGeom>
            <a:avLst/>
            <a:gdLst>
              <a:gd name="T0" fmla="*/ 321 w 321"/>
              <a:gd name="T1" fmla="*/ 7 h 101"/>
              <a:gd name="T2" fmla="*/ 318 w 321"/>
              <a:gd name="T3" fmla="*/ 0 h 101"/>
              <a:gd name="T4" fmla="*/ 161 w 321"/>
              <a:gd name="T5" fmla="*/ 91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1"/>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2" name="Freeform 115"/>
          <p:cNvSpPr/>
          <p:nvPr/>
        </p:nvSpPr>
        <p:spPr bwMode="auto">
          <a:xfrm>
            <a:off x="3206819" y="2510631"/>
            <a:ext cx="687807" cy="794287"/>
          </a:xfrm>
          <a:custGeom>
            <a:avLst/>
            <a:gdLst>
              <a:gd name="T0" fmla="*/ 317 w 478"/>
              <a:gd name="T1" fmla="*/ 189 h 552"/>
              <a:gd name="T2" fmla="*/ 474 w 478"/>
              <a:gd name="T3" fmla="*/ 279 h 552"/>
              <a:gd name="T4" fmla="*/ 478 w 478"/>
              <a:gd name="T5" fmla="*/ 272 h 552"/>
              <a:gd name="T6" fmla="*/ 317 w 478"/>
              <a:gd name="T7" fmla="*/ 178 h 552"/>
              <a:gd name="T8" fmla="*/ 317 w 478"/>
              <a:gd name="T9" fmla="*/ 178 h 552"/>
              <a:gd name="T10" fmla="*/ 317 w 478"/>
              <a:gd name="T11" fmla="*/ 178 h 552"/>
              <a:gd name="T12" fmla="*/ 160 w 478"/>
              <a:gd name="T13" fmla="*/ 269 h 552"/>
              <a:gd name="T14" fmla="*/ 7 w 478"/>
              <a:gd name="T15" fmla="*/ 182 h 552"/>
              <a:gd name="T16" fmla="*/ 7 w 478"/>
              <a:gd name="T17" fmla="*/ 0 h 552"/>
              <a:gd name="T18" fmla="*/ 0 w 478"/>
              <a:gd name="T19" fmla="*/ 0 h 552"/>
              <a:gd name="T20" fmla="*/ 0 w 478"/>
              <a:gd name="T21" fmla="*/ 185 h 552"/>
              <a:gd name="T22" fmla="*/ 0 w 478"/>
              <a:gd name="T23" fmla="*/ 185 h 552"/>
              <a:gd name="T24" fmla="*/ 0 w 478"/>
              <a:gd name="T25" fmla="*/ 185 h 552"/>
              <a:gd name="T26" fmla="*/ 157 w 478"/>
              <a:gd name="T27" fmla="*/ 276 h 552"/>
              <a:gd name="T28" fmla="*/ 157 w 478"/>
              <a:gd name="T29" fmla="*/ 458 h 552"/>
              <a:gd name="T30" fmla="*/ 157 w 478"/>
              <a:gd name="T31" fmla="*/ 458 h 552"/>
              <a:gd name="T32" fmla="*/ 157 w 478"/>
              <a:gd name="T33" fmla="*/ 458 h 552"/>
              <a:gd name="T34" fmla="*/ 317 w 478"/>
              <a:gd name="T35" fmla="*/ 552 h 552"/>
              <a:gd name="T36" fmla="*/ 321 w 478"/>
              <a:gd name="T37" fmla="*/ 545 h 552"/>
              <a:gd name="T38" fmla="*/ 164 w 478"/>
              <a:gd name="T39" fmla="*/ 454 h 552"/>
              <a:gd name="T40" fmla="*/ 164 w 478"/>
              <a:gd name="T41" fmla="*/ 279 h 552"/>
              <a:gd name="T42" fmla="*/ 317 w 478"/>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7" y="189"/>
                </a:moveTo>
                <a:lnTo>
                  <a:pt x="474" y="279"/>
                </a:lnTo>
                <a:lnTo>
                  <a:pt x="478" y="272"/>
                </a:lnTo>
                <a:lnTo>
                  <a:pt x="317" y="178"/>
                </a:lnTo>
                <a:lnTo>
                  <a:pt x="317" y="178"/>
                </a:lnTo>
                <a:lnTo>
                  <a:pt x="317" y="178"/>
                </a:lnTo>
                <a:lnTo>
                  <a:pt x="160" y="269"/>
                </a:lnTo>
                <a:lnTo>
                  <a:pt x="7" y="182"/>
                </a:lnTo>
                <a:lnTo>
                  <a:pt x="7" y="0"/>
                </a:lnTo>
                <a:lnTo>
                  <a:pt x="0" y="0"/>
                </a:lnTo>
                <a:lnTo>
                  <a:pt x="0" y="185"/>
                </a:lnTo>
                <a:lnTo>
                  <a:pt x="0" y="185"/>
                </a:lnTo>
                <a:lnTo>
                  <a:pt x="0" y="185"/>
                </a:lnTo>
                <a:lnTo>
                  <a:pt x="157" y="276"/>
                </a:lnTo>
                <a:lnTo>
                  <a:pt x="157" y="458"/>
                </a:lnTo>
                <a:lnTo>
                  <a:pt x="157" y="458"/>
                </a:lnTo>
                <a:lnTo>
                  <a:pt x="157" y="458"/>
                </a:lnTo>
                <a:lnTo>
                  <a:pt x="317" y="552"/>
                </a:lnTo>
                <a:lnTo>
                  <a:pt x="321" y="545"/>
                </a:lnTo>
                <a:lnTo>
                  <a:pt x="164" y="454"/>
                </a:lnTo>
                <a:lnTo>
                  <a:pt x="164" y="279"/>
                </a:lnTo>
                <a:lnTo>
                  <a:pt x="317"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3" name="Freeform 116"/>
          <p:cNvSpPr/>
          <p:nvPr/>
        </p:nvSpPr>
        <p:spPr bwMode="auto">
          <a:xfrm>
            <a:off x="3683105" y="3335135"/>
            <a:ext cx="687807" cy="794287"/>
          </a:xfrm>
          <a:custGeom>
            <a:avLst/>
            <a:gdLst>
              <a:gd name="T0" fmla="*/ 318 w 478"/>
              <a:gd name="T1" fmla="*/ 192 h 552"/>
              <a:gd name="T2" fmla="*/ 475 w 478"/>
              <a:gd name="T3" fmla="*/ 283 h 552"/>
              <a:gd name="T4" fmla="*/ 478 w 478"/>
              <a:gd name="T5" fmla="*/ 272 h 552"/>
              <a:gd name="T6" fmla="*/ 318 w 478"/>
              <a:gd name="T7" fmla="*/ 182 h 552"/>
              <a:gd name="T8" fmla="*/ 318 w 478"/>
              <a:gd name="T9" fmla="*/ 182 h 552"/>
              <a:gd name="T10" fmla="*/ 318 w 478"/>
              <a:gd name="T11" fmla="*/ 182 h 552"/>
              <a:gd name="T12" fmla="*/ 161 w 478"/>
              <a:gd name="T13" fmla="*/ 272 h 552"/>
              <a:gd name="T14" fmla="*/ 7 w 478"/>
              <a:gd name="T15" fmla="*/ 182 h 552"/>
              <a:gd name="T16" fmla="*/ 7 w 478"/>
              <a:gd name="T17" fmla="*/ 0 h 552"/>
              <a:gd name="T18" fmla="*/ 0 w 478"/>
              <a:gd name="T19" fmla="*/ 0 h 552"/>
              <a:gd name="T20" fmla="*/ 0 w 478"/>
              <a:gd name="T21" fmla="*/ 188 h 552"/>
              <a:gd name="T22" fmla="*/ 0 w 478"/>
              <a:gd name="T23" fmla="*/ 188 h 552"/>
              <a:gd name="T24" fmla="*/ 0 w 478"/>
              <a:gd name="T25" fmla="*/ 188 h 552"/>
              <a:gd name="T26" fmla="*/ 157 w 478"/>
              <a:gd name="T27" fmla="*/ 279 h 552"/>
              <a:gd name="T28" fmla="*/ 157 w 478"/>
              <a:gd name="T29" fmla="*/ 457 h 552"/>
              <a:gd name="T30" fmla="*/ 157 w 478"/>
              <a:gd name="T31" fmla="*/ 457 h 552"/>
              <a:gd name="T32" fmla="*/ 157 w 478"/>
              <a:gd name="T33" fmla="*/ 457 h 552"/>
              <a:gd name="T34" fmla="*/ 318 w 478"/>
              <a:gd name="T35" fmla="*/ 552 h 552"/>
              <a:gd name="T36" fmla="*/ 321 w 478"/>
              <a:gd name="T37" fmla="*/ 545 h 552"/>
              <a:gd name="T38" fmla="*/ 164 w 478"/>
              <a:gd name="T39" fmla="*/ 454 h 552"/>
              <a:gd name="T40" fmla="*/ 164 w 478"/>
              <a:gd name="T41" fmla="*/ 279 h 552"/>
              <a:gd name="T42" fmla="*/ 318 w 478"/>
              <a:gd name="T43" fmla="*/ 19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8" y="192"/>
                </a:moveTo>
                <a:lnTo>
                  <a:pt x="475" y="283"/>
                </a:lnTo>
                <a:lnTo>
                  <a:pt x="478" y="272"/>
                </a:lnTo>
                <a:lnTo>
                  <a:pt x="318" y="182"/>
                </a:lnTo>
                <a:lnTo>
                  <a:pt x="318" y="182"/>
                </a:lnTo>
                <a:lnTo>
                  <a:pt x="318" y="182"/>
                </a:lnTo>
                <a:lnTo>
                  <a:pt x="161" y="272"/>
                </a:lnTo>
                <a:lnTo>
                  <a:pt x="7" y="182"/>
                </a:lnTo>
                <a:lnTo>
                  <a:pt x="7" y="0"/>
                </a:lnTo>
                <a:lnTo>
                  <a:pt x="0" y="0"/>
                </a:lnTo>
                <a:lnTo>
                  <a:pt x="0" y="188"/>
                </a:lnTo>
                <a:lnTo>
                  <a:pt x="0" y="188"/>
                </a:lnTo>
                <a:lnTo>
                  <a:pt x="0" y="188"/>
                </a:lnTo>
                <a:lnTo>
                  <a:pt x="157" y="279"/>
                </a:lnTo>
                <a:lnTo>
                  <a:pt x="157" y="457"/>
                </a:lnTo>
                <a:lnTo>
                  <a:pt x="157" y="457"/>
                </a:lnTo>
                <a:lnTo>
                  <a:pt x="157" y="457"/>
                </a:lnTo>
                <a:lnTo>
                  <a:pt x="318" y="552"/>
                </a:lnTo>
                <a:lnTo>
                  <a:pt x="321" y="545"/>
                </a:lnTo>
                <a:lnTo>
                  <a:pt x="164" y="454"/>
                </a:lnTo>
                <a:lnTo>
                  <a:pt x="164" y="279"/>
                </a:lnTo>
                <a:lnTo>
                  <a:pt x="318"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4" name="Freeform 117"/>
          <p:cNvSpPr/>
          <p:nvPr/>
        </p:nvSpPr>
        <p:spPr bwMode="auto">
          <a:xfrm>
            <a:off x="1871496" y="2500558"/>
            <a:ext cx="266202" cy="312248"/>
          </a:xfrm>
          <a:custGeom>
            <a:avLst/>
            <a:gdLst>
              <a:gd name="T0" fmla="*/ 185 w 185"/>
              <a:gd name="T1" fmla="*/ 161 h 217"/>
              <a:gd name="T2" fmla="*/ 94 w 185"/>
              <a:gd name="T3" fmla="*/ 217 h 217"/>
              <a:gd name="T4" fmla="*/ 0 w 185"/>
              <a:gd name="T5" fmla="*/ 161 h 217"/>
              <a:gd name="T6" fmla="*/ 0 w 185"/>
              <a:gd name="T7" fmla="*/ 52 h 217"/>
              <a:gd name="T8" fmla="*/ 94 w 185"/>
              <a:gd name="T9" fmla="*/ 0 h 217"/>
              <a:gd name="T10" fmla="*/ 185 w 185"/>
              <a:gd name="T11" fmla="*/ 52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4" y="217"/>
                </a:lnTo>
                <a:lnTo>
                  <a:pt x="0" y="161"/>
                </a:lnTo>
                <a:lnTo>
                  <a:pt x="0" y="52"/>
                </a:lnTo>
                <a:lnTo>
                  <a:pt x="94"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5" name="Freeform 118"/>
          <p:cNvSpPr/>
          <p:nvPr/>
        </p:nvSpPr>
        <p:spPr bwMode="auto">
          <a:xfrm>
            <a:off x="1871496" y="3294846"/>
            <a:ext cx="320881" cy="371243"/>
          </a:xfrm>
          <a:custGeom>
            <a:avLst/>
            <a:gdLst>
              <a:gd name="T0" fmla="*/ 223 w 223"/>
              <a:gd name="T1" fmla="*/ 192 h 258"/>
              <a:gd name="T2" fmla="*/ 111 w 223"/>
              <a:gd name="T3" fmla="*/ 258 h 258"/>
              <a:gd name="T4" fmla="*/ 0 w 223"/>
              <a:gd name="T5" fmla="*/ 192 h 258"/>
              <a:gd name="T6" fmla="*/ 0 w 223"/>
              <a:gd name="T7" fmla="*/ 63 h 258"/>
              <a:gd name="T8" fmla="*/ 111 w 223"/>
              <a:gd name="T9" fmla="*/ 0 h 258"/>
              <a:gd name="T10" fmla="*/ 223 w 223"/>
              <a:gd name="T11" fmla="*/ 63 h 258"/>
              <a:gd name="T12" fmla="*/ 223 w 223"/>
              <a:gd name="T13" fmla="*/ 192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2"/>
                </a:moveTo>
                <a:lnTo>
                  <a:pt x="111" y="258"/>
                </a:lnTo>
                <a:lnTo>
                  <a:pt x="0" y="192"/>
                </a:lnTo>
                <a:lnTo>
                  <a:pt x="0" y="63"/>
                </a:lnTo>
                <a:lnTo>
                  <a:pt x="111" y="0"/>
                </a:lnTo>
                <a:lnTo>
                  <a:pt x="223" y="63"/>
                </a:lnTo>
                <a:lnTo>
                  <a:pt x="223"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6" name="Freeform 119"/>
          <p:cNvSpPr/>
          <p:nvPr/>
        </p:nvSpPr>
        <p:spPr bwMode="auto">
          <a:xfrm>
            <a:off x="2599593" y="2932236"/>
            <a:ext cx="266202" cy="306492"/>
          </a:xfrm>
          <a:custGeom>
            <a:avLst/>
            <a:gdLst>
              <a:gd name="T0" fmla="*/ 185 w 185"/>
              <a:gd name="T1" fmla="*/ 161 h 213"/>
              <a:gd name="T2" fmla="*/ 94 w 185"/>
              <a:gd name="T3" fmla="*/ 213 h 213"/>
              <a:gd name="T4" fmla="*/ 0 w 185"/>
              <a:gd name="T5" fmla="*/ 161 h 213"/>
              <a:gd name="T6" fmla="*/ 0 w 185"/>
              <a:gd name="T7" fmla="*/ 53 h 213"/>
              <a:gd name="T8" fmla="*/ 94 w 185"/>
              <a:gd name="T9" fmla="*/ 0 h 213"/>
              <a:gd name="T10" fmla="*/ 185 w 185"/>
              <a:gd name="T11" fmla="*/ 53 h 213"/>
              <a:gd name="T12" fmla="*/ 185 w 185"/>
              <a:gd name="T13" fmla="*/ 161 h 213"/>
            </a:gdLst>
            <a:ahLst/>
            <a:cxnLst>
              <a:cxn ang="0">
                <a:pos x="T0" y="T1"/>
              </a:cxn>
              <a:cxn ang="0">
                <a:pos x="T2" y="T3"/>
              </a:cxn>
              <a:cxn ang="0">
                <a:pos x="T4" y="T5"/>
              </a:cxn>
              <a:cxn ang="0">
                <a:pos x="T6" y="T7"/>
              </a:cxn>
              <a:cxn ang="0">
                <a:pos x="T8" y="T9"/>
              </a:cxn>
              <a:cxn ang="0">
                <a:pos x="T10" y="T11"/>
              </a:cxn>
              <a:cxn ang="0">
                <a:pos x="T12" y="T13"/>
              </a:cxn>
            </a:cxnLst>
            <a:rect l="0" t="0" r="r" b="b"/>
            <a:pathLst>
              <a:path w="185" h="213">
                <a:moveTo>
                  <a:pt x="185" y="161"/>
                </a:moveTo>
                <a:lnTo>
                  <a:pt x="94" y="213"/>
                </a:lnTo>
                <a:lnTo>
                  <a:pt x="0" y="161"/>
                </a:lnTo>
                <a:lnTo>
                  <a:pt x="0" y="53"/>
                </a:lnTo>
                <a:lnTo>
                  <a:pt x="94"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7" name="Freeform 120"/>
          <p:cNvSpPr/>
          <p:nvPr/>
        </p:nvSpPr>
        <p:spPr bwMode="auto">
          <a:xfrm>
            <a:off x="3211137" y="3230094"/>
            <a:ext cx="417289" cy="482041"/>
          </a:xfrm>
          <a:custGeom>
            <a:avLst/>
            <a:gdLst>
              <a:gd name="T0" fmla="*/ 290 w 290"/>
              <a:gd name="T1" fmla="*/ 251 h 335"/>
              <a:gd name="T2" fmla="*/ 147 w 290"/>
              <a:gd name="T3" fmla="*/ 335 h 335"/>
              <a:gd name="T4" fmla="*/ 0 w 290"/>
              <a:gd name="T5" fmla="*/ 251 h 335"/>
              <a:gd name="T6" fmla="*/ 0 w 290"/>
              <a:gd name="T7" fmla="*/ 83 h 335"/>
              <a:gd name="T8" fmla="*/ 147 w 290"/>
              <a:gd name="T9" fmla="*/ 0 h 335"/>
              <a:gd name="T10" fmla="*/ 290 w 290"/>
              <a:gd name="T11" fmla="*/ 83 h 335"/>
              <a:gd name="T12" fmla="*/ 290 w 290"/>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90" h="335">
                <a:moveTo>
                  <a:pt x="290" y="251"/>
                </a:moveTo>
                <a:lnTo>
                  <a:pt x="147" y="335"/>
                </a:lnTo>
                <a:lnTo>
                  <a:pt x="0" y="251"/>
                </a:lnTo>
                <a:lnTo>
                  <a:pt x="0" y="83"/>
                </a:lnTo>
                <a:lnTo>
                  <a:pt x="147" y="0"/>
                </a:lnTo>
                <a:lnTo>
                  <a:pt x="290" y="83"/>
                </a:lnTo>
                <a:lnTo>
                  <a:pt x="290"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8" name="Freeform 121"/>
          <p:cNvSpPr/>
          <p:nvPr/>
        </p:nvSpPr>
        <p:spPr bwMode="auto">
          <a:xfrm>
            <a:off x="862809" y="3274701"/>
            <a:ext cx="415850" cy="482041"/>
          </a:xfrm>
          <a:custGeom>
            <a:avLst/>
            <a:gdLst>
              <a:gd name="T0" fmla="*/ 289 w 289"/>
              <a:gd name="T1" fmla="*/ 251 h 335"/>
              <a:gd name="T2" fmla="*/ 143 w 289"/>
              <a:gd name="T3" fmla="*/ 335 h 335"/>
              <a:gd name="T4" fmla="*/ 0 w 289"/>
              <a:gd name="T5" fmla="*/ 251 h 335"/>
              <a:gd name="T6" fmla="*/ 0 w 289"/>
              <a:gd name="T7" fmla="*/ 84 h 335"/>
              <a:gd name="T8" fmla="*/ 143 w 289"/>
              <a:gd name="T9" fmla="*/ 0 h 335"/>
              <a:gd name="T10" fmla="*/ 289 w 289"/>
              <a:gd name="T11" fmla="*/ 84 h 335"/>
              <a:gd name="T12" fmla="*/ 289 w 289"/>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89" h="335">
                <a:moveTo>
                  <a:pt x="289" y="251"/>
                </a:moveTo>
                <a:lnTo>
                  <a:pt x="143" y="335"/>
                </a:lnTo>
                <a:lnTo>
                  <a:pt x="0" y="251"/>
                </a:lnTo>
                <a:lnTo>
                  <a:pt x="0" y="84"/>
                </a:lnTo>
                <a:lnTo>
                  <a:pt x="143" y="0"/>
                </a:lnTo>
                <a:lnTo>
                  <a:pt x="289" y="84"/>
                </a:lnTo>
                <a:lnTo>
                  <a:pt x="289"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cxnSp>
        <p:nvCxnSpPr>
          <p:cNvPr id="129" name="直接连接符 128"/>
          <p:cNvCxnSpPr/>
          <p:nvPr/>
        </p:nvCxnSpPr>
        <p:spPr>
          <a:xfrm>
            <a:off x="6415436" y="4310377"/>
            <a:ext cx="3921458" cy="0"/>
          </a:xfrm>
          <a:prstGeom prst="line">
            <a:avLst/>
          </a:prstGeom>
          <a:ln w="3175">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41" name="组合 140"/>
          <p:cNvGrpSpPr/>
          <p:nvPr/>
        </p:nvGrpSpPr>
        <p:grpSpPr>
          <a:xfrm>
            <a:off x="6751493" y="4975473"/>
            <a:ext cx="3249344" cy="622301"/>
            <a:chOff x="6615712" y="4975473"/>
            <a:chExt cx="3249344" cy="622301"/>
          </a:xfrm>
        </p:grpSpPr>
        <p:sp>
          <p:nvSpPr>
            <p:cNvPr id="130" name="椭圆 129"/>
            <p:cNvSpPr/>
            <p:nvPr/>
          </p:nvSpPr>
          <p:spPr>
            <a:xfrm>
              <a:off x="9242755" y="4975473"/>
              <a:ext cx="622301" cy="6223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Freeform 90"/>
            <p:cNvSpPr>
              <a:spLocks noEditPoints="1"/>
            </p:cNvSpPr>
            <p:nvPr/>
          </p:nvSpPr>
          <p:spPr bwMode="auto">
            <a:xfrm>
              <a:off x="9471199" y="5124391"/>
              <a:ext cx="203511" cy="325219"/>
            </a:xfrm>
            <a:custGeom>
              <a:avLst/>
              <a:gdLst>
                <a:gd name="T0" fmla="*/ 102 w 102"/>
                <a:gd name="T1" fmla="*/ 92 h 163"/>
                <a:gd name="T2" fmla="*/ 0 w 102"/>
                <a:gd name="T3" fmla="*/ 0 h 163"/>
                <a:gd name="T4" fmla="*/ 0 w 102"/>
                <a:gd name="T5" fmla="*/ 0 h 163"/>
                <a:gd name="T6" fmla="*/ 0 w 102"/>
                <a:gd name="T7" fmla="*/ 137 h 163"/>
                <a:gd name="T8" fmla="*/ 36 w 102"/>
                <a:gd name="T9" fmla="*/ 114 h 163"/>
                <a:gd name="T10" fmla="*/ 57 w 102"/>
                <a:gd name="T11" fmla="*/ 163 h 163"/>
                <a:gd name="T12" fmla="*/ 83 w 102"/>
                <a:gd name="T13" fmla="*/ 152 h 163"/>
                <a:gd name="T14" fmla="*/ 61 w 102"/>
                <a:gd name="T15" fmla="*/ 102 h 163"/>
                <a:gd name="T16" fmla="*/ 102 w 102"/>
                <a:gd name="T17" fmla="*/ 92 h 163"/>
                <a:gd name="T18" fmla="*/ 41 w 102"/>
                <a:gd name="T19" fmla="*/ 93 h 163"/>
                <a:gd name="T20" fmla="*/ 28 w 102"/>
                <a:gd name="T21" fmla="*/ 102 h 163"/>
                <a:gd name="T22" fmla="*/ 14 w 102"/>
                <a:gd name="T23" fmla="*/ 111 h 163"/>
                <a:gd name="T24" fmla="*/ 14 w 102"/>
                <a:gd name="T25" fmla="*/ 30 h 163"/>
                <a:gd name="T26" fmla="*/ 74 w 102"/>
                <a:gd name="T27" fmla="*/ 85 h 163"/>
                <a:gd name="T28" fmla="*/ 57 w 102"/>
                <a:gd name="T29" fmla="*/ 89 h 163"/>
                <a:gd name="T30" fmla="*/ 41 w 102"/>
                <a:gd name="T31" fmla="*/ 9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63">
                  <a:moveTo>
                    <a:pt x="102" y="92"/>
                  </a:moveTo>
                  <a:lnTo>
                    <a:pt x="0" y="0"/>
                  </a:lnTo>
                  <a:lnTo>
                    <a:pt x="0" y="0"/>
                  </a:lnTo>
                  <a:lnTo>
                    <a:pt x="0" y="137"/>
                  </a:lnTo>
                  <a:lnTo>
                    <a:pt x="36" y="114"/>
                  </a:lnTo>
                  <a:lnTo>
                    <a:pt x="57" y="163"/>
                  </a:lnTo>
                  <a:lnTo>
                    <a:pt x="83" y="152"/>
                  </a:lnTo>
                  <a:lnTo>
                    <a:pt x="61" y="102"/>
                  </a:lnTo>
                  <a:lnTo>
                    <a:pt x="102" y="92"/>
                  </a:lnTo>
                  <a:close/>
                  <a:moveTo>
                    <a:pt x="41" y="93"/>
                  </a:moveTo>
                  <a:lnTo>
                    <a:pt x="28" y="102"/>
                  </a:lnTo>
                  <a:lnTo>
                    <a:pt x="14" y="111"/>
                  </a:lnTo>
                  <a:lnTo>
                    <a:pt x="14" y="30"/>
                  </a:lnTo>
                  <a:lnTo>
                    <a:pt x="74" y="85"/>
                  </a:lnTo>
                  <a:lnTo>
                    <a:pt x="57" y="89"/>
                  </a:lnTo>
                  <a:lnTo>
                    <a:pt x="41" y="93"/>
                  </a:lnTo>
                  <a:close/>
                </a:path>
              </a:pathLst>
            </a:custGeom>
            <a:solidFill>
              <a:schemeClr val="accent2"/>
            </a:solidFill>
            <a:ln>
              <a:noFill/>
            </a:ln>
          </p:spPr>
          <p:txBody>
            <a:bodyPr vert="horz" wrap="square" lIns="114924" tIns="57462" rIns="114924" bIns="57462" numCol="1" anchor="t" anchorCtr="0" compatLnSpc="1"/>
            <a:lstStyle/>
            <a:p>
              <a:endParaRPr lang="zh-CN" altLang="en-US" sz="1255"/>
            </a:p>
          </p:txBody>
        </p:sp>
        <p:sp>
          <p:nvSpPr>
            <p:cNvPr id="132" name="椭圆 131"/>
            <p:cNvSpPr/>
            <p:nvPr/>
          </p:nvSpPr>
          <p:spPr>
            <a:xfrm>
              <a:off x="7491393" y="4975473"/>
              <a:ext cx="622301" cy="6223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Freeform 98"/>
            <p:cNvSpPr>
              <a:spLocks noEditPoints="1"/>
            </p:cNvSpPr>
            <p:nvPr/>
          </p:nvSpPr>
          <p:spPr bwMode="auto">
            <a:xfrm>
              <a:off x="7639933" y="5148954"/>
              <a:ext cx="325219" cy="275338"/>
            </a:xfrm>
            <a:custGeom>
              <a:avLst/>
              <a:gdLst>
                <a:gd name="T0" fmla="*/ 262 w 288"/>
                <a:gd name="T1" fmla="*/ 36 h 244"/>
                <a:gd name="T2" fmla="*/ 262 w 288"/>
                <a:gd name="T3" fmla="*/ 0 h 244"/>
                <a:gd name="T4" fmla="*/ 144 w 288"/>
                <a:gd name="T5" fmla="*/ 35 h 244"/>
                <a:gd name="T6" fmla="*/ 26 w 288"/>
                <a:gd name="T7" fmla="*/ 0 h 244"/>
                <a:gd name="T8" fmla="*/ 26 w 288"/>
                <a:gd name="T9" fmla="*/ 36 h 244"/>
                <a:gd name="T10" fmla="*/ 0 w 288"/>
                <a:gd name="T11" fmla="*/ 35 h 244"/>
                <a:gd name="T12" fmla="*/ 0 w 288"/>
                <a:gd name="T13" fmla="*/ 219 h 244"/>
                <a:gd name="T14" fmla="*/ 119 w 288"/>
                <a:gd name="T15" fmla="*/ 231 h 244"/>
                <a:gd name="T16" fmla="*/ 144 w 288"/>
                <a:gd name="T17" fmla="*/ 244 h 244"/>
                <a:gd name="T18" fmla="*/ 169 w 288"/>
                <a:gd name="T19" fmla="*/ 231 h 244"/>
                <a:gd name="T20" fmla="*/ 288 w 288"/>
                <a:gd name="T21" fmla="*/ 219 h 244"/>
                <a:gd name="T22" fmla="*/ 288 w 288"/>
                <a:gd name="T23" fmla="*/ 35 h 244"/>
                <a:gd name="T24" fmla="*/ 262 w 288"/>
                <a:gd name="T25" fmla="*/ 36 h 244"/>
                <a:gd name="T26" fmla="*/ 39 w 288"/>
                <a:gd name="T27" fmla="*/ 13 h 244"/>
                <a:gd name="T28" fmla="*/ 132 w 288"/>
                <a:gd name="T29" fmla="*/ 41 h 244"/>
                <a:gd name="T30" fmla="*/ 135 w 288"/>
                <a:gd name="T31" fmla="*/ 48 h 244"/>
                <a:gd name="T32" fmla="*/ 135 w 288"/>
                <a:gd name="T33" fmla="*/ 207 h 244"/>
                <a:gd name="T34" fmla="*/ 40 w 288"/>
                <a:gd name="T35" fmla="*/ 188 h 244"/>
                <a:gd name="T36" fmla="*/ 39 w 288"/>
                <a:gd name="T37" fmla="*/ 188 h 244"/>
                <a:gd name="T38" fmla="*/ 39 w 288"/>
                <a:gd name="T39" fmla="*/ 13 h 244"/>
                <a:gd name="T40" fmla="*/ 248 w 288"/>
                <a:gd name="T41" fmla="*/ 13 h 244"/>
                <a:gd name="T42" fmla="*/ 248 w 288"/>
                <a:gd name="T43" fmla="*/ 188 h 244"/>
                <a:gd name="T44" fmla="*/ 247 w 288"/>
                <a:gd name="T45" fmla="*/ 188 h 244"/>
                <a:gd name="T46" fmla="*/ 152 w 288"/>
                <a:gd name="T47" fmla="*/ 207 h 244"/>
                <a:gd name="T48" fmla="*/ 152 w 288"/>
                <a:gd name="T49" fmla="*/ 49 h 244"/>
                <a:gd name="T50" fmla="*/ 156 w 288"/>
                <a:gd name="T51" fmla="*/ 41 h 244"/>
                <a:gd name="T52" fmla="*/ 248 w 288"/>
                <a:gd name="T53" fmla="*/ 1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44">
                  <a:moveTo>
                    <a:pt x="262" y="36"/>
                  </a:moveTo>
                  <a:cubicBezTo>
                    <a:pt x="262" y="0"/>
                    <a:pt x="262" y="0"/>
                    <a:pt x="262" y="0"/>
                  </a:cubicBezTo>
                  <a:cubicBezTo>
                    <a:pt x="160" y="0"/>
                    <a:pt x="145" y="33"/>
                    <a:pt x="144" y="35"/>
                  </a:cubicBezTo>
                  <a:cubicBezTo>
                    <a:pt x="143" y="33"/>
                    <a:pt x="127" y="0"/>
                    <a:pt x="26" y="0"/>
                  </a:cubicBezTo>
                  <a:cubicBezTo>
                    <a:pt x="26" y="36"/>
                    <a:pt x="26" y="36"/>
                    <a:pt x="26" y="36"/>
                  </a:cubicBezTo>
                  <a:cubicBezTo>
                    <a:pt x="18" y="35"/>
                    <a:pt x="9" y="35"/>
                    <a:pt x="0" y="35"/>
                  </a:cubicBezTo>
                  <a:cubicBezTo>
                    <a:pt x="0" y="219"/>
                    <a:pt x="0" y="219"/>
                    <a:pt x="0" y="219"/>
                  </a:cubicBezTo>
                  <a:cubicBezTo>
                    <a:pt x="0" y="219"/>
                    <a:pt x="79" y="210"/>
                    <a:pt x="119" y="231"/>
                  </a:cubicBezTo>
                  <a:cubicBezTo>
                    <a:pt x="126" y="235"/>
                    <a:pt x="133" y="244"/>
                    <a:pt x="144" y="244"/>
                  </a:cubicBezTo>
                  <a:cubicBezTo>
                    <a:pt x="155" y="244"/>
                    <a:pt x="162" y="235"/>
                    <a:pt x="169" y="231"/>
                  </a:cubicBezTo>
                  <a:cubicBezTo>
                    <a:pt x="208" y="210"/>
                    <a:pt x="288" y="219"/>
                    <a:pt x="288" y="219"/>
                  </a:cubicBezTo>
                  <a:cubicBezTo>
                    <a:pt x="288" y="35"/>
                    <a:pt x="288" y="35"/>
                    <a:pt x="288" y="35"/>
                  </a:cubicBezTo>
                  <a:cubicBezTo>
                    <a:pt x="278" y="35"/>
                    <a:pt x="270" y="35"/>
                    <a:pt x="262" y="36"/>
                  </a:cubicBezTo>
                  <a:close/>
                  <a:moveTo>
                    <a:pt x="39" y="13"/>
                  </a:moveTo>
                  <a:cubicBezTo>
                    <a:pt x="117" y="16"/>
                    <a:pt x="131" y="39"/>
                    <a:pt x="132" y="41"/>
                  </a:cubicBezTo>
                  <a:cubicBezTo>
                    <a:pt x="135" y="48"/>
                    <a:pt x="135" y="48"/>
                    <a:pt x="135" y="48"/>
                  </a:cubicBezTo>
                  <a:cubicBezTo>
                    <a:pt x="135" y="207"/>
                    <a:pt x="135" y="207"/>
                    <a:pt x="135" y="207"/>
                  </a:cubicBezTo>
                  <a:cubicBezTo>
                    <a:pt x="107" y="191"/>
                    <a:pt x="66" y="188"/>
                    <a:pt x="40" y="188"/>
                  </a:cubicBezTo>
                  <a:cubicBezTo>
                    <a:pt x="40" y="188"/>
                    <a:pt x="39" y="188"/>
                    <a:pt x="39" y="188"/>
                  </a:cubicBezTo>
                  <a:lnTo>
                    <a:pt x="39" y="13"/>
                  </a:lnTo>
                  <a:close/>
                  <a:moveTo>
                    <a:pt x="248" y="13"/>
                  </a:moveTo>
                  <a:cubicBezTo>
                    <a:pt x="248" y="188"/>
                    <a:pt x="248" y="188"/>
                    <a:pt x="248" y="188"/>
                  </a:cubicBezTo>
                  <a:cubicBezTo>
                    <a:pt x="248" y="188"/>
                    <a:pt x="248" y="188"/>
                    <a:pt x="247" y="188"/>
                  </a:cubicBezTo>
                  <a:cubicBezTo>
                    <a:pt x="221" y="188"/>
                    <a:pt x="180" y="191"/>
                    <a:pt x="152" y="207"/>
                  </a:cubicBezTo>
                  <a:cubicBezTo>
                    <a:pt x="152" y="49"/>
                    <a:pt x="152" y="49"/>
                    <a:pt x="152" y="49"/>
                  </a:cubicBezTo>
                  <a:cubicBezTo>
                    <a:pt x="156" y="41"/>
                    <a:pt x="156" y="41"/>
                    <a:pt x="156" y="41"/>
                  </a:cubicBezTo>
                  <a:cubicBezTo>
                    <a:pt x="156" y="39"/>
                    <a:pt x="171" y="16"/>
                    <a:pt x="248" y="13"/>
                  </a:cubicBezTo>
                  <a:close/>
                </a:path>
              </a:pathLst>
            </a:custGeom>
            <a:solidFill>
              <a:schemeClr val="accent2"/>
            </a:solidFill>
            <a:ln>
              <a:noFill/>
            </a:ln>
          </p:spPr>
          <p:txBody>
            <a:bodyPr vert="horz" wrap="square" lIns="114924" tIns="57462" rIns="114924" bIns="57462" numCol="1" anchor="t" anchorCtr="0" compatLnSpc="1"/>
            <a:lstStyle/>
            <a:p>
              <a:endParaRPr lang="zh-CN" altLang="en-US" sz="1255"/>
            </a:p>
          </p:txBody>
        </p:sp>
        <p:sp>
          <p:nvSpPr>
            <p:cNvPr id="134" name="椭圆 133"/>
            <p:cNvSpPr/>
            <p:nvPr/>
          </p:nvSpPr>
          <p:spPr>
            <a:xfrm>
              <a:off x="8367074" y="4975473"/>
              <a:ext cx="622301" cy="6223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Freeform 242"/>
            <p:cNvSpPr>
              <a:spLocks noEditPoints="1"/>
            </p:cNvSpPr>
            <p:nvPr/>
          </p:nvSpPr>
          <p:spPr bwMode="auto">
            <a:xfrm>
              <a:off x="8486425" y="5091556"/>
              <a:ext cx="327213" cy="325219"/>
            </a:xfrm>
            <a:custGeom>
              <a:avLst/>
              <a:gdLst>
                <a:gd name="T0" fmla="*/ 164 w 164"/>
                <a:gd name="T1" fmla="*/ 0 h 163"/>
                <a:gd name="T2" fmla="*/ 164 w 164"/>
                <a:gd name="T3" fmla="*/ 0 h 163"/>
                <a:gd name="T4" fmla="*/ 0 w 164"/>
                <a:gd name="T5" fmla="*/ 163 h 163"/>
                <a:gd name="T6" fmla="*/ 0 w 164"/>
                <a:gd name="T7" fmla="*/ 163 h 163"/>
                <a:gd name="T8" fmla="*/ 164 w 164"/>
                <a:gd name="T9" fmla="*/ 163 h 163"/>
                <a:gd name="T10" fmla="*/ 164 w 164"/>
                <a:gd name="T11" fmla="*/ 0 h 163"/>
                <a:gd name="T12" fmla="*/ 129 w 164"/>
                <a:gd name="T13" fmla="*/ 42 h 163"/>
                <a:gd name="T14" fmla="*/ 137 w 164"/>
                <a:gd name="T15" fmla="*/ 50 h 163"/>
                <a:gd name="T16" fmla="*/ 132 w 164"/>
                <a:gd name="T17" fmla="*/ 55 h 163"/>
                <a:gd name="T18" fmla="*/ 125 w 164"/>
                <a:gd name="T19" fmla="*/ 47 h 163"/>
                <a:gd name="T20" fmla="*/ 129 w 164"/>
                <a:gd name="T21" fmla="*/ 42 h 163"/>
                <a:gd name="T22" fmla="*/ 115 w 164"/>
                <a:gd name="T23" fmla="*/ 56 h 163"/>
                <a:gd name="T24" fmla="*/ 130 w 164"/>
                <a:gd name="T25" fmla="*/ 71 h 163"/>
                <a:gd name="T26" fmla="*/ 125 w 164"/>
                <a:gd name="T27" fmla="*/ 75 h 163"/>
                <a:gd name="T28" fmla="*/ 111 w 164"/>
                <a:gd name="T29" fmla="*/ 60 h 163"/>
                <a:gd name="T30" fmla="*/ 115 w 164"/>
                <a:gd name="T31" fmla="*/ 56 h 163"/>
                <a:gd name="T32" fmla="*/ 102 w 164"/>
                <a:gd name="T33" fmla="*/ 69 h 163"/>
                <a:gd name="T34" fmla="*/ 110 w 164"/>
                <a:gd name="T35" fmla="*/ 77 h 163"/>
                <a:gd name="T36" fmla="*/ 105 w 164"/>
                <a:gd name="T37" fmla="*/ 82 h 163"/>
                <a:gd name="T38" fmla="*/ 97 w 164"/>
                <a:gd name="T39" fmla="*/ 74 h 163"/>
                <a:gd name="T40" fmla="*/ 102 w 164"/>
                <a:gd name="T41" fmla="*/ 69 h 163"/>
                <a:gd name="T42" fmla="*/ 88 w 164"/>
                <a:gd name="T43" fmla="*/ 83 h 163"/>
                <a:gd name="T44" fmla="*/ 102 w 164"/>
                <a:gd name="T45" fmla="*/ 98 h 163"/>
                <a:gd name="T46" fmla="*/ 98 w 164"/>
                <a:gd name="T47" fmla="*/ 102 h 163"/>
                <a:gd name="T48" fmla="*/ 84 w 164"/>
                <a:gd name="T49" fmla="*/ 88 h 163"/>
                <a:gd name="T50" fmla="*/ 88 w 164"/>
                <a:gd name="T51" fmla="*/ 83 h 163"/>
                <a:gd name="T52" fmla="*/ 75 w 164"/>
                <a:gd name="T53" fmla="*/ 97 h 163"/>
                <a:gd name="T54" fmla="*/ 83 w 164"/>
                <a:gd name="T55" fmla="*/ 105 h 163"/>
                <a:gd name="T56" fmla="*/ 78 w 164"/>
                <a:gd name="T57" fmla="*/ 109 h 163"/>
                <a:gd name="T58" fmla="*/ 70 w 164"/>
                <a:gd name="T59" fmla="*/ 101 h 163"/>
                <a:gd name="T60" fmla="*/ 75 w 164"/>
                <a:gd name="T61" fmla="*/ 97 h 163"/>
                <a:gd name="T62" fmla="*/ 61 w 164"/>
                <a:gd name="T63" fmla="*/ 110 h 163"/>
                <a:gd name="T64" fmla="*/ 75 w 164"/>
                <a:gd name="T65" fmla="*/ 125 h 163"/>
                <a:gd name="T66" fmla="*/ 71 w 164"/>
                <a:gd name="T67" fmla="*/ 129 h 163"/>
                <a:gd name="T68" fmla="*/ 56 w 164"/>
                <a:gd name="T69" fmla="*/ 115 h 163"/>
                <a:gd name="T70" fmla="*/ 61 w 164"/>
                <a:gd name="T71" fmla="*/ 110 h 163"/>
                <a:gd name="T72" fmla="*/ 51 w 164"/>
                <a:gd name="T73" fmla="*/ 136 h 163"/>
                <a:gd name="T74" fmla="*/ 43 w 164"/>
                <a:gd name="T75" fmla="*/ 128 h 163"/>
                <a:gd name="T76" fmla="*/ 47 w 164"/>
                <a:gd name="T77" fmla="*/ 124 h 163"/>
                <a:gd name="T78" fmla="*/ 55 w 164"/>
                <a:gd name="T79" fmla="*/ 132 h 163"/>
                <a:gd name="T80" fmla="*/ 51 w 164"/>
                <a:gd name="T81" fmla="*/ 136 h 163"/>
                <a:gd name="T82" fmla="*/ 136 w 164"/>
                <a:gd name="T83" fmla="*/ 136 h 163"/>
                <a:gd name="T84" fmla="*/ 82 w 164"/>
                <a:gd name="T85" fmla="*/ 136 h 163"/>
                <a:gd name="T86" fmla="*/ 136 w 164"/>
                <a:gd name="T87" fmla="*/ 81 h 163"/>
                <a:gd name="T88" fmla="*/ 136 w 164"/>
                <a:gd name="T89" fmla="*/ 13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4" h="163">
                  <a:moveTo>
                    <a:pt x="164" y="0"/>
                  </a:moveTo>
                  <a:lnTo>
                    <a:pt x="164" y="0"/>
                  </a:lnTo>
                  <a:lnTo>
                    <a:pt x="0" y="163"/>
                  </a:lnTo>
                  <a:lnTo>
                    <a:pt x="0" y="163"/>
                  </a:lnTo>
                  <a:lnTo>
                    <a:pt x="164" y="163"/>
                  </a:lnTo>
                  <a:lnTo>
                    <a:pt x="164" y="0"/>
                  </a:lnTo>
                  <a:close/>
                  <a:moveTo>
                    <a:pt x="129" y="42"/>
                  </a:moveTo>
                  <a:lnTo>
                    <a:pt x="137" y="50"/>
                  </a:lnTo>
                  <a:lnTo>
                    <a:pt x="132" y="55"/>
                  </a:lnTo>
                  <a:lnTo>
                    <a:pt x="125" y="47"/>
                  </a:lnTo>
                  <a:lnTo>
                    <a:pt x="129" y="42"/>
                  </a:lnTo>
                  <a:close/>
                  <a:moveTo>
                    <a:pt x="115" y="56"/>
                  </a:moveTo>
                  <a:lnTo>
                    <a:pt x="130" y="71"/>
                  </a:lnTo>
                  <a:lnTo>
                    <a:pt x="125" y="75"/>
                  </a:lnTo>
                  <a:lnTo>
                    <a:pt x="111" y="60"/>
                  </a:lnTo>
                  <a:lnTo>
                    <a:pt x="115" y="56"/>
                  </a:lnTo>
                  <a:close/>
                  <a:moveTo>
                    <a:pt x="102" y="69"/>
                  </a:moveTo>
                  <a:lnTo>
                    <a:pt x="110" y="77"/>
                  </a:lnTo>
                  <a:lnTo>
                    <a:pt x="105" y="82"/>
                  </a:lnTo>
                  <a:lnTo>
                    <a:pt x="97" y="74"/>
                  </a:lnTo>
                  <a:lnTo>
                    <a:pt x="102" y="69"/>
                  </a:lnTo>
                  <a:close/>
                  <a:moveTo>
                    <a:pt x="88" y="83"/>
                  </a:moveTo>
                  <a:lnTo>
                    <a:pt x="102" y="98"/>
                  </a:lnTo>
                  <a:lnTo>
                    <a:pt x="98" y="102"/>
                  </a:lnTo>
                  <a:lnTo>
                    <a:pt x="84" y="88"/>
                  </a:lnTo>
                  <a:lnTo>
                    <a:pt x="88" y="83"/>
                  </a:lnTo>
                  <a:close/>
                  <a:moveTo>
                    <a:pt x="75" y="97"/>
                  </a:moveTo>
                  <a:lnTo>
                    <a:pt x="83" y="105"/>
                  </a:lnTo>
                  <a:lnTo>
                    <a:pt x="78" y="109"/>
                  </a:lnTo>
                  <a:lnTo>
                    <a:pt x="70" y="101"/>
                  </a:lnTo>
                  <a:lnTo>
                    <a:pt x="75" y="97"/>
                  </a:lnTo>
                  <a:close/>
                  <a:moveTo>
                    <a:pt x="61" y="110"/>
                  </a:moveTo>
                  <a:lnTo>
                    <a:pt x="75" y="125"/>
                  </a:lnTo>
                  <a:lnTo>
                    <a:pt x="71" y="129"/>
                  </a:lnTo>
                  <a:lnTo>
                    <a:pt x="56" y="115"/>
                  </a:lnTo>
                  <a:lnTo>
                    <a:pt x="61" y="110"/>
                  </a:lnTo>
                  <a:close/>
                  <a:moveTo>
                    <a:pt x="51" y="136"/>
                  </a:moveTo>
                  <a:lnTo>
                    <a:pt x="43" y="128"/>
                  </a:lnTo>
                  <a:lnTo>
                    <a:pt x="47" y="124"/>
                  </a:lnTo>
                  <a:lnTo>
                    <a:pt x="55" y="132"/>
                  </a:lnTo>
                  <a:lnTo>
                    <a:pt x="51" y="136"/>
                  </a:lnTo>
                  <a:close/>
                  <a:moveTo>
                    <a:pt x="136" y="136"/>
                  </a:moveTo>
                  <a:lnTo>
                    <a:pt x="82" y="136"/>
                  </a:lnTo>
                  <a:lnTo>
                    <a:pt x="136" y="81"/>
                  </a:lnTo>
                  <a:lnTo>
                    <a:pt x="136" y="136"/>
                  </a:lnTo>
                  <a:close/>
                </a:path>
              </a:pathLst>
            </a:custGeom>
            <a:solidFill>
              <a:schemeClr val="accent2"/>
            </a:solidFill>
            <a:ln>
              <a:noFill/>
            </a:ln>
          </p:spPr>
          <p:txBody>
            <a:bodyPr vert="horz" wrap="square" lIns="114924" tIns="57462" rIns="114924" bIns="57462" numCol="1" anchor="t" anchorCtr="0" compatLnSpc="1"/>
            <a:lstStyle/>
            <a:p>
              <a:endParaRPr lang="zh-CN" altLang="en-US" sz="1255"/>
            </a:p>
          </p:txBody>
        </p:sp>
        <p:sp>
          <p:nvSpPr>
            <p:cNvPr id="136" name="椭圆 135"/>
            <p:cNvSpPr/>
            <p:nvPr/>
          </p:nvSpPr>
          <p:spPr>
            <a:xfrm>
              <a:off x="6615712" y="4975473"/>
              <a:ext cx="622301" cy="6223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7" name="组合 136"/>
            <p:cNvGrpSpPr/>
            <p:nvPr/>
          </p:nvGrpSpPr>
          <p:grpSpPr>
            <a:xfrm>
              <a:off x="6763641" y="5124391"/>
              <a:ext cx="326442" cy="324464"/>
              <a:chOff x="4283702" y="1539998"/>
              <a:chExt cx="329209" cy="327214"/>
            </a:xfrm>
            <a:solidFill>
              <a:schemeClr val="accent2"/>
            </a:solidFill>
          </p:grpSpPr>
          <p:sp>
            <p:nvSpPr>
              <p:cNvPr id="138" name="Freeform 81"/>
              <p:cNvSpPr>
                <a:spLocks noEditPoints="1"/>
              </p:cNvSpPr>
              <p:nvPr/>
            </p:nvSpPr>
            <p:spPr bwMode="auto">
              <a:xfrm>
                <a:off x="4283702" y="1751490"/>
                <a:ext cx="115722" cy="115722"/>
              </a:xfrm>
              <a:custGeom>
                <a:avLst/>
                <a:gdLst>
                  <a:gd name="T0" fmla="*/ 15 w 102"/>
                  <a:gd name="T1" fmla="*/ 40 h 102"/>
                  <a:gd name="T2" fmla="*/ 0 w 102"/>
                  <a:gd name="T3" fmla="*/ 87 h 102"/>
                  <a:gd name="T4" fmla="*/ 15 w 102"/>
                  <a:gd name="T5" fmla="*/ 102 h 102"/>
                  <a:gd name="T6" fmla="*/ 62 w 102"/>
                  <a:gd name="T7" fmla="*/ 87 h 102"/>
                  <a:gd name="T8" fmla="*/ 102 w 102"/>
                  <a:gd name="T9" fmla="*/ 32 h 102"/>
                  <a:gd name="T10" fmla="*/ 69 w 102"/>
                  <a:gd name="T11" fmla="*/ 0 h 102"/>
                  <a:gd name="T12" fmla="*/ 15 w 102"/>
                  <a:gd name="T13" fmla="*/ 40 h 102"/>
                  <a:gd name="T14" fmla="*/ 47 w 102"/>
                  <a:gd name="T15" fmla="*/ 68 h 102"/>
                  <a:gd name="T16" fmla="*/ 34 w 102"/>
                  <a:gd name="T17" fmla="*/ 68 h 102"/>
                  <a:gd name="T18" fmla="*/ 34 w 102"/>
                  <a:gd name="T19" fmla="*/ 55 h 102"/>
                  <a:gd name="T20" fmla="*/ 47 w 102"/>
                  <a:gd name="T21" fmla="*/ 55 h 102"/>
                  <a:gd name="T22" fmla="*/ 47 w 102"/>
                  <a:gd name="T23"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102">
                    <a:moveTo>
                      <a:pt x="15" y="40"/>
                    </a:moveTo>
                    <a:cubicBezTo>
                      <a:pt x="22" y="50"/>
                      <a:pt x="16" y="69"/>
                      <a:pt x="0" y="87"/>
                    </a:cubicBezTo>
                    <a:cubicBezTo>
                      <a:pt x="15" y="102"/>
                      <a:pt x="15" y="102"/>
                      <a:pt x="15" y="102"/>
                    </a:cubicBezTo>
                    <a:cubicBezTo>
                      <a:pt x="32" y="87"/>
                      <a:pt x="52" y="80"/>
                      <a:pt x="62" y="87"/>
                    </a:cubicBezTo>
                    <a:cubicBezTo>
                      <a:pt x="102" y="32"/>
                      <a:pt x="102" y="32"/>
                      <a:pt x="102" y="32"/>
                    </a:cubicBezTo>
                    <a:cubicBezTo>
                      <a:pt x="69" y="0"/>
                      <a:pt x="69" y="0"/>
                      <a:pt x="69" y="0"/>
                    </a:cubicBezTo>
                    <a:lnTo>
                      <a:pt x="15" y="40"/>
                    </a:lnTo>
                    <a:close/>
                    <a:moveTo>
                      <a:pt x="47" y="68"/>
                    </a:moveTo>
                    <a:cubicBezTo>
                      <a:pt x="43" y="72"/>
                      <a:pt x="37" y="72"/>
                      <a:pt x="34" y="68"/>
                    </a:cubicBezTo>
                    <a:cubicBezTo>
                      <a:pt x="30" y="65"/>
                      <a:pt x="30" y="59"/>
                      <a:pt x="34" y="55"/>
                    </a:cubicBezTo>
                    <a:cubicBezTo>
                      <a:pt x="37" y="52"/>
                      <a:pt x="43" y="52"/>
                      <a:pt x="47" y="55"/>
                    </a:cubicBezTo>
                    <a:cubicBezTo>
                      <a:pt x="50" y="59"/>
                      <a:pt x="50" y="65"/>
                      <a:pt x="4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4924" tIns="57462" rIns="114924" bIns="57462" numCol="1" anchor="t" anchorCtr="0" compatLnSpc="1"/>
              <a:lstStyle/>
              <a:p>
                <a:endParaRPr lang="zh-CN" altLang="en-US" sz="1255"/>
              </a:p>
            </p:txBody>
          </p:sp>
          <p:sp>
            <p:nvSpPr>
              <p:cNvPr id="139" name="Freeform 82"/>
              <p:cNvSpPr/>
              <p:nvPr/>
            </p:nvSpPr>
            <p:spPr bwMode="auto">
              <a:xfrm>
                <a:off x="4363510" y="1539998"/>
                <a:ext cx="249401" cy="247405"/>
              </a:xfrm>
              <a:custGeom>
                <a:avLst/>
                <a:gdLst>
                  <a:gd name="T0" fmla="*/ 209 w 220"/>
                  <a:gd name="T1" fmla="*/ 10 h 220"/>
                  <a:gd name="T2" fmla="*/ 171 w 220"/>
                  <a:gd name="T3" fmla="*/ 10 h 220"/>
                  <a:gd name="T4" fmla="*/ 53 w 220"/>
                  <a:gd name="T5" fmla="*/ 129 h 220"/>
                  <a:gd name="T6" fmla="*/ 48 w 220"/>
                  <a:gd name="T7" fmla="*/ 124 h 220"/>
                  <a:gd name="T8" fmla="*/ 0 w 220"/>
                  <a:gd name="T9" fmla="*/ 172 h 220"/>
                  <a:gd name="T10" fmla="*/ 48 w 220"/>
                  <a:gd name="T11" fmla="*/ 220 h 220"/>
                  <a:gd name="T12" fmla="*/ 96 w 220"/>
                  <a:gd name="T13" fmla="*/ 172 h 220"/>
                  <a:gd name="T14" fmla="*/ 91 w 220"/>
                  <a:gd name="T15" fmla="*/ 167 h 220"/>
                  <a:gd name="T16" fmla="*/ 209 w 220"/>
                  <a:gd name="T17" fmla="*/ 49 h 220"/>
                  <a:gd name="T18" fmla="*/ 209 w 220"/>
                  <a:gd name="T19"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209" y="10"/>
                    </a:moveTo>
                    <a:cubicBezTo>
                      <a:pt x="199" y="0"/>
                      <a:pt x="182" y="0"/>
                      <a:pt x="171" y="10"/>
                    </a:cubicBezTo>
                    <a:cubicBezTo>
                      <a:pt x="53" y="129"/>
                      <a:pt x="53" y="129"/>
                      <a:pt x="53" y="129"/>
                    </a:cubicBezTo>
                    <a:cubicBezTo>
                      <a:pt x="48" y="124"/>
                      <a:pt x="48" y="124"/>
                      <a:pt x="48" y="124"/>
                    </a:cubicBezTo>
                    <a:cubicBezTo>
                      <a:pt x="0" y="172"/>
                      <a:pt x="0" y="172"/>
                      <a:pt x="0" y="172"/>
                    </a:cubicBezTo>
                    <a:cubicBezTo>
                      <a:pt x="48" y="220"/>
                      <a:pt x="48" y="220"/>
                      <a:pt x="48" y="220"/>
                    </a:cubicBezTo>
                    <a:cubicBezTo>
                      <a:pt x="96" y="172"/>
                      <a:pt x="96" y="172"/>
                      <a:pt x="96" y="172"/>
                    </a:cubicBezTo>
                    <a:cubicBezTo>
                      <a:pt x="91" y="167"/>
                      <a:pt x="91" y="167"/>
                      <a:pt x="91" y="167"/>
                    </a:cubicBezTo>
                    <a:cubicBezTo>
                      <a:pt x="209" y="49"/>
                      <a:pt x="209" y="49"/>
                      <a:pt x="209" y="49"/>
                    </a:cubicBezTo>
                    <a:cubicBezTo>
                      <a:pt x="220" y="38"/>
                      <a:pt x="220" y="21"/>
                      <a:pt x="20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14924" tIns="57462" rIns="114924" bIns="57462" numCol="1" anchor="t" anchorCtr="0" compatLnSpc="1"/>
              <a:lstStyle/>
              <a:p>
                <a:endParaRPr lang="zh-CN" altLang="en-US" sz="1255"/>
              </a:p>
            </p:txBody>
          </p:sp>
        </p:grpSp>
      </p:grpSp>
      <p:sp>
        <p:nvSpPr>
          <p:cNvPr id="7" name="标题 1"/>
          <p:cNvSpPr>
            <a:spLocks noGrp="1"/>
          </p:cNvSpPr>
          <p:nvPr>
            <p:ph type="ctrTitle" hasCustomPrompt="1"/>
          </p:nvPr>
        </p:nvSpPr>
        <p:spPr>
          <a:xfrm>
            <a:off x="5065021" y="2730788"/>
            <a:ext cx="6622287" cy="1072161"/>
          </a:xfrm>
        </p:spPr>
        <p:txBody>
          <a:bodyPr anchor="b">
            <a:normAutofit/>
          </a:bodyPr>
          <a:lstStyle>
            <a:lvl1pPr algn="ctr">
              <a:defRPr sz="4800">
                <a:solidFill>
                  <a:schemeClr val="tx2"/>
                </a:solidFill>
              </a:defRPr>
            </a:lvl1pPr>
          </a:lstStyle>
          <a:p>
            <a:r>
              <a:rPr lang="zh-CN" altLang="en-US" dirty="0"/>
              <a:t>单击此处</a:t>
            </a:r>
            <a:r>
              <a:rPr lang="zh-CN" altLang="en-US" dirty="0" smtClean="0"/>
              <a:t>编辑标题</a:t>
            </a:r>
            <a:endParaRPr lang="zh-CN" altLang="en-US" dirty="0"/>
          </a:p>
        </p:txBody>
      </p:sp>
      <p:sp>
        <p:nvSpPr>
          <p:cNvPr id="8" name="副标题 2"/>
          <p:cNvSpPr>
            <a:spLocks noGrp="1"/>
          </p:cNvSpPr>
          <p:nvPr>
            <p:ph type="subTitle" idx="1"/>
          </p:nvPr>
        </p:nvSpPr>
        <p:spPr>
          <a:xfrm>
            <a:off x="5065022" y="3842547"/>
            <a:ext cx="6622287" cy="464931"/>
          </a:xfrm>
        </p:spPr>
        <p:txBody>
          <a:bodyPr anchor="t" anchorCtr="0">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9"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11"/>
          </p:nvPr>
        </p:nvSpPr>
        <p:spPr>
          <a:xfrm>
            <a:off x="4038600" y="6356350"/>
            <a:ext cx="4114800" cy="365125"/>
          </a:xfrm>
        </p:spPr>
        <p:txBody>
          <a:bodyPr/>
          <a:lstStyle/>
          <a:p>
            <a:endParaRPr lang="zh-CN" altLang="en-US"/>
          </a:p>
        </p:txBody>
      </p:sp>
      <p:sp>
        <p:nvSpPr>
          <p:cNvPr id="11"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nchorCtr="0"/>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24" name="Freeform 5"/>
          <p:cNvSpPr/>
          <p:nvPr/>
        </p:nvSpPr>
        <p:spPr bwMode="auto">
          <a:xfrm>
            <a:off x="6020821" y="3854194"/>
            <a:ext cx="5791200" cy="2232454"/>
          </a:xfrm>
          <a:custGeom>
            <a:avLst/>
            <a:gdLst>
              <a:gd name="T0" fmla="*/ 3975 w 3975"/>
              <a:gd name="T1" fmla="*/ 729 h 729"/>
              <a:gd name="T2" fmla="*/ 198 w 3975"/>
              <a:gd name="T3" fmla="*/ 729 h 729"/>
              <a:gd name="T4" fmla="*/ 0 w 3975"/>
              <a:gd name="T5" fmla="*/ 371 h 729"/>
              <a:gd name="T6" fmla="*/ 198 w 3975"/>
              <a:gd name="T7" fmla="*/ 0 h 729"/>
              <a:gd name="T8" fmla="*/ 3975 w 3975"/>
              <a:gd name="T9" fmla="*/ 0 h 729"/>
              <a:gd name="T10" fmla="*/ 3975 w 3975"/>
              <a:gd name="T11" fmla="*/ 729 h 729"/>
            </a:gdLst>
            <a:ahLst/>
            <a:cxnLst>
              <a:cxn ang="0">
                <a:pos x="T0" y="T1"/>
              </a:cxn>
              <a:cxn ang="0">
                <a:pos x="T2" y="T3"/>
              </a:cxn>
              <a:cxn ang="0">
                <a:pos x="T4" y="T5"/>
              </a:cxn>
              <a:cxn ang="0">
                <a:pos x="T6" y="T7"/>
              </a:cxn>
              <a:cxn ang="0">
                <a:pos x="T8" y="T9"/>
              </a:cxn>
              <a:cxn ang="0">
                <a:pos x="T10" y="T11"/>
              </a:cxn>
            </a:cxnLst>
            <a:rect l="0" t="0" r="r" b="b"/>
            <a:pathLst>
              <a:path w="3975" h="729">
                <a:moveTo>
                  <a:pt x="3975" y="729"/>
                </a:moveTo>
                <a:lnTo>
                  <a:pt x="198" y="729"/>
                </a:lnTo>
                <a:lnTo>
                  <a:pt x="0" y="371"/>
                </a:lnTo>
                <a:lnTo>
                  <a:pt x="198" y="0"/>
                </a:lnTo>
                <a:lnTo>
                  <a:pt x="3975" y="0"/>
                </a:lnTo>
                <a:lnTo>
                  <a:pt x="3975" y="72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a:off x="3854336" y="706217"/>
            <a:ext cx="246057" cy="401461"/>
          </a:xfrm>
          <a:custGeom>
            <a:avLst/>
            <a:gdLst>
              <a:gd name="T0" fmla="*/ 7 w 171"/>
              <a:gd name="T1" fmla="*/ 0 h 279"/>
              <a:gd name="T2" fmla="*/ 0 w 171"/>
              <a:gd name="T3" fmla="*/ 10 h 279"/>
              <a:gd name="T4" fmla="*/ 160 w 171"/>
              <a:gd name="T5" fmla="*/ 98 h 279"/>
              <a:gd name="T6" fmla="*/ 160 w 171"/>
              <a:gd name="T7" fmla="*/ 279 h 279"/>
              <a:gd name="T8" fmla="*/ 171 w 171"/>
              <a:gd name="T9" fmla="*/ 279 h 279"/>
              <a:gd name="T10" fmla="*/ 167 w 171"/>
              <a:gd name="T11" fmla="*/ 91 h 279"/>
              <a:gd name="T12" fmla="*/ 167 w 171"/>
              <a:gd name="T13" fmla="*/ 91 h 279"/>
              <a:gd name="T14" fmla="*/ 167 w 171"/>
              <a:gd name="T15" fmla="*/ 91 h 279"/>
              <a:gd name="T16" fmla="*/ 7 w 171"/>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79">
                <a:moveTo>
                  <a:pt x="7" y="0"/>
                </a:moveTo>
                <a:lnTo>
                  <a:pt x="0" y="10"/>
                </a:lnTo>
                <a:lnTo>
                  <a:pt x="160" y="98"/>
                </a:lnTo>
                <a:lnTo>
                  <a:pt x="160" y="279"/>
                </a:lnTo>
                <a:lnTo>
                  <a:pt x="171" y="279"/>
                </a:lnTo>
                <a:lnTo>
                  <a:pt x="167" y="91"/>
                </a:lnTo>
                <a:lnTo>
                  <a:pt x="167" y="91"/>
                </a:lnTo>
                <a:lnTo>
                  <a:pt x="167" y="91"/>
                </a:lnTo>
                <a:lnTo>
                  <a:pt x="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3834191" y="460160"/>
            <a:ext cx="240301" cy="401461"/>
          </a:xfrm>
          <a:custGeom>
            <a:avLst/>
            <a:gdLst>
              <a:gd name="T0" fmla="*/ 164 w 167"/>
              <a:gd name="T1" fmla="*/ 279 h 279"/>
              <a:gd name="T2" fmla="*/ 167 w 167"/>
              <a:gd name="T3" fmla="*/ 272 h 279"/>
              <a:gd name="T4" fmla="*/ 10 w 167"/>
              <a:gd name="T5" fmla="*/ 181 h 279"/>
              <a:gd name="T6" fmla="*/ 10 w 167"/>
              <a:gd name="T7" fmla="*/ 0 h 279"/>
              <a:gd name="T8" fmla="*/ 0 w 167"/>
              <a:gd name="T9" fmla="*/ 0 h 279"/>
              <a:gd name="T10" fmla="*/ 0 w 167"/>
              <a:gd name="T11" fmla="*/ 188 h 279"/>
              <a:gd name="T12" fmla="*/ 0 w 167"/>
              <a:gd name="T13" fmla="*/ 188 h 279"/>
              <a:gd name="T14" fmla="*/ 0 w 167"/>
              <a:gd name="T15" fmla="*/ 188 h 279"/>
              <a:gd name="T16" fmla="*/ 164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279"/>
                </a:moveTo>
                <a:lnTo>
                  <a:pt x="167" y="272"/>
                </a:lnTo>
                <a:lnTo>
                  <a:pt x="10" y="181"/>
                </a:lnTo>
                <a:lnTo>
                  <a:pt x="10" y="0"/>
                </a:lnTo>
                <a:lnTo>
                  <a:pt x="0" y="0"/>
                </a:lnTo>
                <a:lnTo>
                  <a:pt x="0" y="188"/>
                </a:lnTo>
                <a:lnTo>
                  <a:pt x="0" y="188"/>
                </a:lnTo>
                <a:lnTo>
                  <a:pt x="0" y="188"/>
                </a:lnTo>
                <a:lnTo>
                  <a:pt x="16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7"/>
          <p:cNvSpPr/>
          <p:nvPr/>
        </p:nvSpPr>
        <p:spPr bwMode="auto">
          <a:xfrm>
            <a:off x="3582380" y="329218"/>
            <a:ext cx="241740" cy="401461"/>
          </a:xfrm>
          <a:custGeom>
            <a:avLst/>
            <a:gdLst>
              <a:gd name="T0" fmla="*/ 4 w 168"/>
              <a:gd name="T1" fmla="*/ 0 h 279"/>
              <a:gd name="T2" fmla="*/ 0 w 168"/>
              <a:gd name="T3" fmla="*/ 7 h 279"/>
              <a:gd name="T4" fmla="*/ 157 w 168"/>
              <a:gd name="T5" fmla="*/ 98 h 279"/>
              <a:gd name="T6" fmla="*/ 157 w 168"/>
              <a:gd name="T7" fmla="*/ 279 h 279"/>
              <a:gd name="T8" fmla="*/ 168 w 168"/>
              <a:gd name="T9" fmla="*/ 279 h 279"/>
              <a:gd name="T10" fmla="*/ 168 w 168"/>
              <a:gd name="T11" fmla="*/ 94 h 279"/>
              <a:gd name="T12" fmla="*/ 168 w 168"/>
              <a:gd name="T13" fmla="*/ 94 h 279"/>
              <a:gd name="T14" fmla="*/ 168 w 168"/>
              <a:gd name="T15" fmla="*/ 94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7"/>
                </a:lnTo>
                <a:lnTo>
                  <a:pt x="157" y="98"/>
                </a:lnTo>
                <a:lnTo>
                  <a:pt x="157" y="279"/>
                </a:lnTo>
                <a:lnTo>
                  <a:pt x="168" y="279"/>
                </a:lnTo>
                <a:lnTo>
                  <a:pt x="168" y="94"/>
                </a:lnTo>
                <a:lnTo>
                  <a:pt x="168" y="94"/>
                </a:lnTo>
                <a:lnTo>
                  <a:pt x="168" y="94"/>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 name="Freeform 8"/>
          <p:cNvSpPr/>
          <p:nvPr/>
        </p:nvSpPr>
        <p:spPr bwMode="auto">
          <a:xfrm>
            <a:off x="3662960" y="831403"/>
            <a:ext cx="235984" cy="402899"/>
          </a:xfrm>
          <a:custGeom>
            <a:avLst/>
            <a:gdLst>
              <a:gd name="T0" fmla="*/ 161 w 164"/>
              <a:gd name="T1" fmla="*/ 280 h 280"/>
              <a:gd name="T2" fmla="*/ 164 w 164"/>
              <a:gd name="T3" fmla="*/ 273 h 280"/>
              <a:gd name="T4" fmla="*/ 7 w 164"/>
              <a:gd name="T5" fmla="*/ 182 h 280"/>
              <a:gd name="T6" fmla="*/ 7 w 164"/>
              <a:gd name="T7" fmla="*/ 0 h 280"/>
              <a:gd name="T8" fmla="*/ 0 w 164"/>
              <a:gd name="T9" fmla="*/ 0 h 280"/>
              <a:gd name="T10" fmla="*/ 0 w 164"/>
              <a:gd name="T11" fmla="*/ 185 h 280"/>
              <a:gd name="T12" fmla="*/ 0 w 164"/>
              <a:gd name="T13" fmla="*/ 185 h 280"/>
              <a:gd name="T14" fmla="*/ 0 w 164"/>
              <a:gd name="T15" fmla="*/ 185 h 280"/>
              <a:gd name="T16" fmla="*/ 161 w 16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161" y="280"/>
                </a:moveTo>
                <a:lnTo>
                  <a:pt x="164" y="273"/>
                </a:lnTo>
                <a:lnTo>
                  <a:pt x="7" y="182"/>
                </a:lnTo>
                <a:lnTo>
                  <a:pt x="7" y="0"/>
                </a:lnTo>
                <a:lnTo>
                  <a:pt x="0" y="0"/>
                </a:lnTo>
                <a:lnTo>
                  <a:pt x="0" y="185"/>
                </a:lnTo>
                <a:lnTo>
                  <a:pt x="0" y="185"/>
                </a:lnTo>
                <a:lnTo>
                  <a:pt x="0" y="185"/>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Freeform 9"/>
          <p:cNvSpPr/>
          <p:nvPr/>
        </p:nvSpPr>
        <p:spPr bwMode="auto">
          <a:xfrm>
            <a:off x="3156458" y="706217"/>
            <a:ext cx="466212" cy="538159"/>
          </a:xfrm>
          <a:custGeom>
            <a:avLst/>
            <a:gdLst>
              <a:gd name="T0" fmla="*/ 324 w 324"/>
              <a:gd name="T1" fmla="*/ 279 h 374"/>
              <a:gd name="T2" fmla="*/ 324 w 324"/>
              <a:gd name="T3" fmla="*/ 94 h 374"/>
              <a:gd name="T4" fmla="*/ 321 w 324"/>
              <a:gd name="T5" fmla="*/ 94 h 374"/>
              <a:gd name="T6" fmla="*/ 324 w 324"/>
              <a:gd name="T7" fmla="*/ 94 h 374"/>
              <a:gd name="T8" fmla="*/ 160 w 324"/>
              <a:gd name="T9" fmla="*/ 0 h 374"/>
              <a:gd name="T10" fmla="*/ 157 w 324"/>
              <a:gd name="T11" fmla="*/ 7 h 374"/>
              <a:gd name="T12" fmla="*/ 314 w 324"/>
              <a:gd name="T13" fmla="*/ 98 h 374"/>
              <a:gd name="T14" fmla="*/ 314 w 324"/>
              <a:gd name="T15" fmla="*/ 272 h 374"/>
              <a:gd name="T16" fmla="*/ 164 w 324"/>
              <a:gd name="T17" fmla="*/ 363 h 374"/>
              <a:gd name="T18" fmla="*/ 3 w 324"/>
              <a:gd name="T19" fmla="*/ 272 h 374"/>
              <a:gd name="T20" fmla="*/ 0 w 324"/>
              <a:gd name="T21" fmla="*/ 283 h 374"/>
              <a:gd name="T22" fmla="*/ 164 w 324"/>
              <a:gd name="T23" fmla="*/ 374 h 374"/>
              <a:gd name="T24" fmla="*/ 164 w 324"/>
              <a:gd name="T25" fmla="*/ 374 h 374"/>
              <a:gd name="T26" fmla="*/ 164 w 324"/>
              <a:gd name="T27" fmla="*/ 374 h 374"/>
              <a:gd name="T28" fmla="*/ 324 w 324"/>
              <a:gd name="T29" fmla="*/ 27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4" h="374">
                <a:moveTo>
                  <a:pt x="324" y="279"/>
                </a:moveTo>
                <a:lnTo>
                  <a:pt x="324" y="94"/>
                </a:lnTo>
                <a:lnTo>
                  <a:pt x="321" y="94"/>
                </a:lnTo>
                <a:lnTo>
                  <a:pt x="324" y="94"/>
                </a:lnTo>
                <a:lnTo>
                  <a:pt x="160" y="0"/>
                </a:lnTo>
                <a:lnTo>
                  <a:pt x="157" y="7"/>
                </a:lnTo>
                <a:lnTo>
                  <a:pt x="314" y="98"/>
                </a:lnTo>
                <a:lnTo>
                  <a:pt x="314" y="272"/>
                </a:lnTo>
                <a:lnTo>
                  <a:pt x="164" y="363"/>
                </a:lnTo>
                <a:lnTo>
                  <a:pt x="3" y="272"/>
                </a:lnTo>
                <a:lnTo>
                  <a:pt x="0" y="283"/>
                </a:lnTo>
                <a:lnTo>
                  <a:pt x="164" y="374"/>
                </a:lnTo>
                <a:lnTo>
                  <a:pt x="164" y="374"/>
                </a:lnTo>
                <a:lnTo>
                  <a:pt x="164" y="374"/>
                </a:lnTo>
                <a:lnTo>
                  <a:pt x="32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3396758" y="1123506"/>
            <a:ext cx="235984" cy="401461"/>
          </a:xfrm>
          <a:custGeom>
            <a:avLst/>
            <a:gdLst>
              <a:gd name="T0" fmla="*/ 0 w 164"/>
              <a:gd name="T1" fmla="*/ 279 h 279"/>
              <a:gd name="T2" fmla="*/ 7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7"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4114783" y="1113433"/>
            <a:ext cx="461896" cy="145332"/>
          </a:xfrm>
          <a:custGeom>
            <a:avLst/>
            <a:gdLst>
              <a:gd name="T0" fmla="*/ 321 w 321"/>
              <a:gd name="T1" fmla="*/ 7 h 101"/>
              <a:gd name="T2" fmla="*/ 318 w 321"/>
              <a:gd name="T3" fmla="*/ 0 h 101"/>
              <a:gd name="T4" fmla="*/ 161 w 321"/>
              <a:gd name="T5" fmla="*/ 91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1"/>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Freeform 12"/>
          <p:cNvSpPr/>
          <p:nvPr/>
        </p:nvSpPr>
        <p:spPr bwMode="auto">
          <a:xfrm>
            <a:off x="4336377" y="827087"/>
            <a:ext cx="240301" cy="401461"/>
          </a:xfrm>
          <a:custGeom>
            <a:avLst/>
            <a:gdLst>
              <a:gd name="T0" fmla="*/ 167 w 167"/>
              <a:gd name="T1" fmla="*/ 0 h 279"/>
              <a:gd name="T2" fmla="*/ 157 w 167"/>
              <a:gd name="T3" fmla="*/ 0 h 279"/>
              <a:gd name="T4" fmla="*/ 157 w 167"/>
              <a:gd name="T5" fmla="*/ 181 h 279"/>
              <a:gd name="T6" fmla="*/ 0 w 167"/>
              <a:gd name="T7" fmla="*/ 272 h 279"/>
              <a:gd name="T8" fmla="*/ 3 w 167"/>
              <a:gd name="T9" fmla="*/ 279 h 279"/>
              <a:gd name="T10" fmla="*/ 167 w 167"/>
              <a:gd name="T11" fmla="*/ 188 h 279"/>
              <a:gd name="T12" fmla="*/ 167 w 167"/>
              <a:gd name="T13" fmla="*/ 188 h 279"/>
              <a:gd name="T14" fmla="*/ 167 w 167"/>
              <a:gd name="T15" fmla="*/ 188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3" y="279"/>
                </a:lnTo>
                <a:lnTo>
                  <a:pt x="167" y="188"/>
                </a:lnTo>
                <a:lnTo>
                  <a:pt x="167" y="188"/>
                </a:lnTo>
                <a:lnTo>
                  <a:pt x="167" y="188"/>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5" name="Freeform 13"/>
          <p:cNvSpPr/>
          <p:nvPr/>
        </p:nvSpPr>
        <p:spPr bwMode="auto">
          <a:xfrm>
            <a:off x="4376667" y="1641519"/>
            <a:ext cx="235984" cy="401461"/>
          </a:xfrm>
          <a:custGeom>
            <a:avLst/>
            <a:gdLst>
              <a:gd name="T0" fmla="*/ 164 w 164"/>
              <a:gd name="T1" fmla="*/ 0 h 279"/>
              <a:gd name="T2" fmla="*/ 157 w 164"/>
              <a:gd name="T3" fmla="*/ 0 h 279"/>
              <a:gd name="T4" fmla="*/ 157 w 164"/>
              <a:gd name="T5" fmla="*/ 181 h 279"/>
              <a:gd name="T6" fmla="*/ 0 w 164"/>
              <a:gd name="T7" fmla="*/ 272 h 279"/>
              <a:gd name="T8" fmla="*/ 3 w 164"/>
              <a:gd name="T9" fmla="*/ 279 h 279"/>
              <a:gd name="T10" fmla="*/ 164 w 164"/>
              <a:gd name="T11" fmla="*/ 188 h 279"/>
              <a:gd name="T12" fmla="*/ 164 w 164"/>
              <a:gd name="T13" fmla="*/ 188 h 279"/>
              <a:gd name="T14" fmla="*/ 164 w 164"/>
              <a:gd name="T15" fmla="*/ 188 h 279"/>
              <a:gd name="T16" fmla="*/ 16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4" y="0"/>
                </a:moveTo>
                <a:lnTo>
                  <a:pt x="157" y="0"/>
                </a:lnTo>
                <a:lnTo>
                  <a:pt x="157" y="181"/>
                </a:lnTo>
                <a:lnTo>
                  <a:pt x="0" y="272"/>
                </a:lnTo>
                <a:lnTo>
                  <a:pt x="3" y="279"/>
                </a:lnTo>
                <a:lnTo>
                  <a:pt x="164" y="188"/>
                </a:lnTo>
                <a:lnTo>
                  <a:pt x="164" y="188"/>
                </a:lnTo>
                <a:lnTo>
                  <a:pt x="164" y="188"/>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14"/>
          <p:cNvSpPr/>
          <p:nvPr/>
        </p:nvSpPr>
        <p:spPr bwMode="auto">
          <a:xfrm>
            <a:off x="3884554" y="1540795"/>
            <a:ext cx="240301" cy="397144"/>
          </a:xfrm>
          <a:custGeom>
            <a:avLst/>
            <a:gdLst>
              <a:gd name="T0" fmla="*/ 3 w 167"/>
              <a:gd name="T1" fmla="*/ 0 h 276"/>
              <a:gd name="T2" fmla="*/ 0 w 167"/>
              <a:gd name="T3" fmla="*/ 7 h 276"/>
              <a:gd name="T4" fmla="*/ 157 w 167"/>
              <a:gd name="T5" fmla="*/ 98 h 276"/>
              <a:gd name="T6" fmla="*/ 157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8"/>
                </a:lnTo>
                <a:lnTo>
                  <a:pt x="157"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4592506" y="827087"/>
            <a:ext cx="235984" cy="401461"/>
          </a:xfrm>
          <a:custGeom>
            <a:avLst/>
            <a:gdLst>
              <a:gd name="T0" fmla="*/ 160 w 164"/>
              <a:gd name="T1" fmla="*/ 279 h 279"/>
              <a:gd name="T2" fmla="*/ 164 w 164"/>
              <a:gd name="T3" fmla="*/ 272 h 279"/>
              <a:gd name="T4" fmla="*/ 7 w 164"/>
              <a:gd name="T5" fmla="*/ 181 h 279"/>
              <a:gd name="T6" fmla="*/ 7 w 164"/>
              <a:gd name="T7" fmla="*/ 0 h 279"/>
              <a:gd name="T8" fmla="*/ 0 w 164"/>
              <a:gd name="T9" fmla="*/ 0 h 279"/>
              <a:gd name="T10" fmla="*/ 0 w 164"/>
              <a:gd name="T11" fmla="*/ 188 h 279"/>
              <a:gd name="T12" fmla="*/ 0 w 164"/>
              <a:gd name="T13" fmla="*/ 188 h 279"/>
              <a:gd name="T14" fmla="*/ 0 w 164"/>
              <a:gd name="T15" fmla="*/ 188 h 279"/>
              <a:gd name="T16" fmla="*/ 16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0" y="279"/>
                </a:moveTo>
                <a:lnTo>
                  <a:pt x="164" y="272"/>
                </a:lnTo>
                <a:lnTo>
                  <a:pt x="7" y="181"/>
                </a:lnTo>
                <a:lnTo>
                  <a:pt x="7"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596822" y="1077460"/>
            <a:ext cx="241740" cy="402899"/>
          </a:xfrm>
          <a:custGeom>
            <a:avLst/>
            <a:gdLst>
              <a:gd name="T0" fmla="*/ 4 w 168"/>
              <a:gd name="T1" fmla="*/ 0 h 280"/>
              <a:gd name="T2" fmla="*/ 0 w 168"/>
              <a:gd name="T3" fmla="*/ 11 h 280"/>
              <a:gd name="T4" fmla="*/ 157 w 168"/>
              <a:gd name="T5" fmla="*/ 98 h 280"/>
              <a:gd name="T6" fmla="*/ 157 w 168"/>
              <a:gd name="T7" fmla="*/ 280 h 280"/>
              <a:gd name="T8" fmla="*/ 168 w 168"/>
              <a:gd name="T9" fmla="*/ 280 h 280"/>
              <a:gd name="T10" fmla="*/ 164 w 168"/>
              <a:gd name="T11" fmla="*/ 95 h 280"/>
              <a:gd name="T12" fmla="*/ 164 w 168"/>
              <a:gd name="T13" fmla="*/ 95 h 280"/>
              <a:gd name="T14" fmla="*/ 164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11"/>
                </a:lnTo>
                <a:lnTo>
                  <a:pt x="157" y="98"/>
                </a:lnTo>
                <a:lnTo>
                  <a:pt x="157" y="280"/>
                </a:lnTo>
                <a:lnTo>
                  <a:pt x="168" y="280"/>
                </a:lnTo>
                <a:lnTo>
                  <a:pt x="164" y="95"/>
                </a:lnTo>
                <a:lnTo>
                  <a:pt x="164" y="95"/>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818417" y="1087532"/>
            <a:ext cx="461896" cy="151088"/>
          </a:xfrm>
          <a:custGeom>
            <a:avLst/>
            <a:gdLst>
              <a:gd name="T0" fmla="*/ 0 w 321"/>
              <a:gd name="T1" fmla="*/ 84 h 105"/>
              <a:gd name="T2" fmla="*/ 3 w 321"/>
              <a:gd name="T3" fmla="*/ 95 h 105"/>
              <a:gd name="T4" fmla="*/ 164 w 321"/>
              <a:gd name="T5" fmla="*/ 11 h 105"/>
              <a:gd name="T6" fmla="*/ 317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3" y="95"/>
                </a:lnTo>
                <a:lnTo>
                  <a:pt x="164" y="11"/>
                </a:lnTo>
                <a:lnTo>
                  <a:pt x="317"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5048645" y="1117750"/>
            <a:ext cx="467652" cy="151088"/>
          </a:xfrm>
          <a:custGeom>
            <a:avLst/>
            <a:gdLst>
              <a:gd name="T0" fmla="*/ 325 w 325"/>
              <a:gd name="T1" fmla="*/ 18 h 105"/>
              <a:gd name="T2" fmla="*/ 318 w 325"/>
              <a:gd name="T3" fmla="*/ 11 h 105"/>
              <a:gd name="T4" fmla="*/ 161 w 325"/>
              <a:gd name="T5" fmla="*/ 95 h 105"/>
              <a:gd name="T6" fmla="*/ 7 w 325"/>
              <a:gd name="T7" fmla="*/ 0 h 105"/>
              <a:gd name="T8" fmla="*/ 0 w 325"/>
              <a:gd name="T9" fmla="*/ 7 h 105"/>
              <a:gd name="T10" fmla="*/ 161 w 325"/>
              <a:gd name="T11" fmla="*/ 105 h 105"/>
              <a:gd name="T12" fmla="*/ 161 w 325"/>
              <a:gd name="T13" fmla="*/ 105 h 105"/>
              <a:gd name="T14" fmla="*/ 161 w 325"/>
              <a:gd name="T15" fmla="*/ 105 h 105"/>
              <a:gd name="T16" fmla="*/ 325 w 325"/>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5">
                <a:moveTo>
                  <a:pt x="325" y="18"/>
                </a:moveTo>
                <a:lnTo>
                  <a:pt x="318" y="11"/>
                </a:lnTo>
                <a:lnTo>
                  <a:pt x="161" y="95"/>
                </a:lnTo>
                <a:lnTo>
                  <a:pt x="7" y="0"/>
                </a:lnTo>
                <a:lnTo>
                  <a:pt x="0" y="7"/>
                </a:lnTo>
                <a:lnTo>
                  <a:pt x="161" y="105"/>
                </a:lnTo>
                <a:lnTo>
                  <a:pt x="161" y="105"/>
                </a:lnTo>
                <a:lnTo>
                  <a:pt x="161" y="105"/>
                </a:lnTo>
                <a:lnTo>
                  <a:pt x="325"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19"/>
          <p:cNvSpPr/>
          <p:nvPr/>
        </p:nvSpPr>
        <p:spPr bwMode="auto">
          <a:xfrm>
            <a:off x="5044329" y="665927"/>
            <a:ext cx="240301" cy="401461"/>
          </a:xfrm>
          <a:custGeom>
            <a:avLst/>
            <a:gdLst>
              <a:gd name="T0" fmla="*/ 0 w 167"/>
              <a:gd name="T1" fmla="*/ 279 h 279"/>
              <a:gd name="T2" fmla="*/ 10 w 167"/>
              <a:gd name="T3" fmla="*/ 279 h 279"/>
              <a:gd name="T4" fmla="*/ 10 w 167"/>
              <a:gd name="T5" fmla="*/ 98 h 279"/>
              <a:gd name="T6" fmla="*/ 167 w 167"/>
              <a:gd name="T7" fmla="*/ 7 h 279"/>
              <a:gd name="T8" fmla="*/ 164 w 167"/>
              <a:gd name="T9" fmla="*/ 0 h 279"/>
              <a:gd name="T10" fmla="*/ 0 w 167"/>
              <a:gd name="T11" fmla="*/ 94 h 279"/>
              <a:gd name="T12" fmla="*/ 0 w 167"/>
              <a:gd name="T13" fmla="*/ 94 h 279"/>
              <a:gd name="T14" fmla="*/ 0 w 167"/>
              <a:gd name="T15" fmla="*/ 94 h 279"/>
              <a:gd name="T16" fmla="*/ 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0" y="279"/>
                </a:moveTo>
                <a:lnTo>
                  <a:pt x="10" y="279"/>
                </a:lnTo>
                <a:lnTo>
                  <a:pt x="10" y="98"/>
                </a:lnTo>
                <a:lnTo>
                  <a:pt x="167" y="7"/>
                </a:lnTo>
                <a:lnTo>
                  <a:pt x="164"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2" name="Freeform 20"/>
          <p:cNvSpPr/>
          <p:nvPr/>
        </p:nvSpPr>
        <p:spPr bwMode="auto">
          <a:xfrm>
            <a:off x="4582433" y="274539"/>
            <a:ext cx="466212" cy="792849"/>
          </a:xfrm>
          <a:custGeom>
            <a:avLst/>
            <a:gdLst>
              <a:gd name="T0" fmla="*/ 324 w 324"/>
              <a:gd name="T1" fmla="*/ 366 h 551"/>
              <a:gd name="T2" fmla="*/ 324 w 324"/>
              <a:gd name="T3" fmla="*/ 366 h 551"/>
              <a:gd name="T4" fmla="*/ 167 w 324"/>
              <a:gd name="T5" fmla="*/ 275 h 551"/>
              <a:gd name="T6" fmla="*/ 167 w 324"/>
              <a:gd name="T7" fmla="*/ 94 h 551"/>
              <a:gd name="T8" fmla="*/ 167 w 324"/>
              <a:gd name="T9" fmla="*/ 94 h 551"/>
              <a:gd name="T10" fmla="*/ 167 w 324"/>
              <a:gd name="T11" fmla="*/ 94 h 551"/>
              <a:gd name="T12" fmla="*/ 7 w 324"/>
              <a:gd name="T13" fmla="*/ 0 h 551"/>
              <a:gd name="T14" fmla="*/ 0 w 324"/>
              <a:gd name="T15" fmla="*/ 7 h 551"/>
              <a:gd name="T16" fmla="*/ 157 w 324"/>
              <a:gd name="T17" fmla="*/ 97 h 551"/>
              <a:gd name="T18" fmla="*/ 157 w 324"/>
              <a:gd name="T19" fmla="*/ 279 h 551"/>
              <a:gd name="T20" fmla="*/ 157 w 324"/>
              <a:gd name="T21" fmla="*/ 279 h 551"/>
              <a:gd name="T22" fmla="*/ 314 w 324"/>
              <a:gd name="T23" fmla="*/ 370 h 551"/>
              <a:gd name="T24" fmla="*/ 314 w 324"/>
              <a:gd name="T25" fmla="*/ 551 h 551"/>
              <a:gd name="T26" fmla="*/ 324 w 324"/>
              <a:gd name="T27" fmla="*/ 551 h 551"/>
              <a:gd name="T28" fmla="*/ 324 w 324"/>
              <a:gd name="T29" fmla="*/ 366 h 551"/>
              <a:gd name="T30" fmla="*/ 324 w 324"/>
              <a:gd name="T31" fmla="*/ 36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1">
                <a:moveTo>
                  <a:pt x="324" y="366"/>
                </a:moveTo>
                <a:lnTo>
                  <a:pt x="324" y="366"/>
                </a:lnTo>
                <a:lnTo>
                  <a:pt x="167" y="275"/>
                </a:lnTo>
                <a:lnTo>
                  <a:pt x="167" y="94"/>
                </a:lnTo>
                <a:lnTo>
                  <a:pt x="167" y="94"/>
                </a:lnTo>
                <a:lnTo>
                  <a:pt x="167" y="94"/>
                </a:lnTo>
                <a:lnTo>
                  <a:pt x="7" y="0"/>
                </a:lnTo>
                <a:lnTo>
                  <a:pt x="0" y="7"/>
                </a:lnTo>
                <a:lnTo>
                  <a:pt x="157" y="97"/>
                </a:lnTo>
                <a:lnTo>
                  <a:pt x="157" y="279"/>
                </a:lnTo>
                <a:lnTo>
                  <a:pt x="157" y="279"/>
                </a:lnTo>
                <a:lnTo>
                  <a:pt x="314" y="370"/>
                </a:lnTo>
                <a:lnTo>
                  <a:pt x="314" y="551"/>
                </a:lnTo>
                <a:lnTo>
                  <a:pt x="324" y="551"/>
                </a:lnTo>
                <a:lnTo>
                  <a:pt x="324" y="366"/>
                </a:lnTo>
                <a:lnTo>
                  <a:pt x="324" y="36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530686" y="1641519"/>
            <a:ext cx="235984" cy="397144"/>
          </a:xfrm>
          <a:custGeom>
            <a:avLst/>
            <a:gdLst>
              <a:gd name="T0" fmla="*/ 161 w 164"/>
              <a:gd name="T1" fmla="*/ 276 h 276"/>
              <a:gd name="T2" fmla="*/ 164 w 164"/>
              <a:gd name="T3" fmla="*/ 269 h 276"/>
              <a:gd name="T4" fmla="*/ 7 w 164"/>
              <a:gd name="T5" fmla="*/ 178 h 276"/>
              <a:gd name="T6" fmla="*/ 7 w 164"/>
              <a:gd name="T7" fmla="*/ 0 h 276"/>
              <a:gd name="T8" fmla="*/ 0 w 164"/>
              <a:gd name="T9" fmla="*/ 0 h 276"/>
              <a:gd name="T10" fmla="*/ 0 w 164"/>
              <a:gd name="T11" fmla="*/ 185 h 276"/>
              <a:gd name="T12" fmla="*/ 0 w 164"/>
              <a:gd name="T13" fmla="*/ 185 h 276"/>
              <a:gd name="T14" fmla="*/ 0 w 164"/>
              <a:gd name="T15" fmla="*/ 185 h 276"/>
              <a:gd name="T16" fmla="*/ 161 w 164"/>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6">
                <a:moveTo>
                  <a:pt x="161" y="276"/>
                </a:moveTo>
                <a:lnTo>
                  <a:pt x="164" y="269"/>
                </a:lnTo>
                <a:lnTo>
                  <a:pt x="7" y="178"/>
                </a:lnTo>
                <a:lnTo>
                  <a:pt x="7" y="0"/>
                </a:lnTo>
                <a:lnTo>
                  <a:pt x="0" y="0"/>
                </a:lnTo>
                <a:lnTo>
                  <a:pt x="0" y="185"/>
                </a:lnTo>
                <a:lnTo>
                  <a:pt x="0" y="185"/>
                </a:lnTo>
                <a:lnTo>
                  <a:pt x="0" y="185"/>
                </a:lnTo>
                <a:lnTo>
                  <a:pt x="161"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5536442" y="1891893"/>
            <a:ext cx="240301" cy="397144"/>
          </a:xfrm>
          <a:custGeom>
            <a:avLst/>
            <a:gdLst>
              <a:gd name="T0" fmla="*/ 3 w 167"/>
              <a:gd name="T1" fmla="*/ 0 h 276"/>
              <a:gd name="T2" fmla="*/ 0 w 167"/>
              <a:gd name="T3" fmla="*/ 7 h 276"/>
              <a:gd name="T4" fmla="*/ 157 w 167"/>
              <a:gd name="T5" fmla="*/ 95 h 276"/>
              <a:gd name="T6" fmla="*/ 157 w 167"/>
              <a:gd name="T7" fmla="*/ 276 h 276"/>
              <a:gd name="T8" fmla="*/ 167 w 167"/>
              <a:gd name="T9" fmla="*/ 276 h 276"/>
              <a:gd name="T10" fmla="*/ 163 w 167"/>
              <a:gd name="T11" fmla="*/ 91 h 276"/>
              <a:gd name="T12" fmla="*/ 163 w 167"/>
              <a:gd name="T13" fmla="*/ 91 h 276"/>
              <a:gd name="T14" fmla="*/ 163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5"/>
                </a:lnTo>
                <a:lnTo>
                  <a:pt x="157" y="276"/>
                </a:lnTo>
                <a:lnTo>
                  <a:pt x="167" y="276"/>
                </a:lnTo>
                <a:lnTo>
                  <a:pt x="163" y="91"/>
                </a:lnTo>
                <a:lnTo>
                  <a:pt x="163" y="91"/>
                </a:lnTo>
                <a:lnTo>
                  <a:pt x="163"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5756597" y="1897648"/>
            <a:ext cx="466212" cy="155404"/>
          </a:xfrm>
          <a:custGeom>
            <a:avLst/>
            <a:gdLst>
              <a:gd name="T0" fmla="*/ 0 w 324"/>
              <a:gd name="T1" fmla="*/ 87 h 108"/>
              <a:gd name="T2" fmla="*/ 7 w 324"/>
              <a:gd name="T3" fmla="*/ 94 h 108"/>
              <a:gd name="T4" fmla="*/ 167 w 324"/>
              <a:gd name="T5" fmla="*/ 10 h 108"/>
              <a:gd name="T6" fmla="*/ 317 w 324"/>
              <a:gd name="T7" fmla="*/ 108 h 108"/>
              <a:gd name="T8" fmla="*/ 324 w 324"/>
              <a:gd name="T9" fmla="*/ 98 h 108"/>
              <a:gd name="T10" fmla="*/ 167 w 324"/>
              <a:gd name="T11" fmla="*/ 0 h 108"/>
              <a:gd name="T12" fmla="*/ 167 w 324"/>
              <a:gd name="T13" fmla="*/ 0 h 108"/>
              <a:gd name="T14" fmla="*/ 167 w 324"/>
              <a:gd name="T15" fmla="*/ 0 h 108"/>
              <a:gd name="T16" fmla="*/ 0 w 324"/>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108">
                <a:moveTo>
                  <a:pt x="0" y="87"/>
                </a:moveTo>
                <a:lnTo>
                  <a:pt x="7" y="94"/>
                </a:lnTo>
                <a:lnTo>
                  <a:pt x="167" y="10"/>
                </a:lnTo>
                <a:lnTo>
                  <a:pt x="317" y="108"/>
                </a:lnTo>
                <a:lnTo>
                  <a:pt x="324" y="98"/>
                </a:lnTo>
                <a:lnTo>
                  <a:pt x="167" y="0"/>
                </a:lnTo>
                <a:lnTo>
                  <a:pt x="167" y="0"/>
                </a:lnTo>
                <a:lnTo>
                  <a:pt x="167"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6" name="Freeform 24"/>
          <p:cNvSpPr/>
          <p:nvPr/>
        </p:nvSpPr>
        <p:spPr bwMode="auto">
          <a:xfrm>
            <a:off x="5992581" y="1927865"/>
            <a:ext cx="461896" cy="151088"/>
          </a:xfrm>
          <a:custGeom>
            <a:avLst/>
            <a:gdLst>
              <a:gd name="T0" fmla="*/ 321 w 321"/>
              <a:gd name="T1" fmla="*/ 17 h 105"/>
              <a:gd name="T2" fmla="*/ 317 w 321"/>
              <a:gd name="T3" fmla="*/ 10 h 105"/>
              <a:gd name="T4" fmla="*/ 157 w 321"/>
              <a:gd name="T5" fmla="*/ 94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7" y="10"/>
                </a:lnTo>
                <a:lnTo>
                  <a:pt x="157" y="94"/>
                </a:lnTo>
                <a:lnTo>
                  <a:pt x="3"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25"/>
          <p:cNvSpPr/>
          <p:nvPr/>
        </p:nvSpPr>
        <p:spPr bwMode="auto">
          <a:xfrm>
            <a:off x="6012726" y="1881820"/>
            <a:ext cx="461896" cy="151088"/>
          </a:xfrm>
          <a:custGeom>
            <a:avLst/>
            <a:gdLst>
              <a:gd name="T0" fmla="*/ 321 w 321"/>
              <a:gd name="T1" fmla="*/ 18 h 105"/>
              <a:gd name="T2" fmla="*/ 317 w 321"/>
              <a:gd name="T3" fmla="*/ 11 h 105"/>
              <a:gd name="T4" fmla="*/ 160 w 321"/>
              <a:gd name="T5" fmla="*/ 95 h 105"/>
              <a:gd name="T6" fmla="*/ 7 w 321"/>
              <a:gd name="T7" fmla="*/ 0 h 105"/>
              <a:gd name="T8" fmla="*/ 0 w 321"/>
              <a:gd name="T9" fmla="*/ 7 h 105"/>
              <a:gd name="T10" fmla="*/ 160 w 321"/>
              <a:gd name="T11" fmla="*/ 105 h 105"/>
              <a:gd name="T12" fmla="*/ 160 w 321"/>
              <a:gd name="T13" fmla="*/ 105 h 105"/>
              <a:gd name="T14" fmla="*/ 160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11"/>
                </a:lnTo>
                <a:lnTo>
                  <a:pt x="160" y="95"/>
                </a:lnTo>
                <a:lnTo>
                  <a:pt x="7" y="0"/>
                </a:lnTo>
                <a:lnTo>
                  <a:pt x="0" y="7"/>
                </a:lnTo>
                <a:lnTo>
                  <a:pt x="160" y="105"/>
                </a:lnTo>
                <a:lnTo>
                  <a:pt x="160" y="105"/>
                </a:lnTo>
                <a:lnTo>
                  <a:pt x="160"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8" name="Freeform 26"/>
          <p:cNvSpPr/>
          <p:nvPr/>
        </p:nvSpPr>
        <p:spPr bwMode="auto">
          <a:xfrm>
            <a:off x="5988265" y="1474604"/>
            <a:ext cx="234545" cy="402899"/>
          </a:xfrm>
          <a:custGeom>
            <a:avLst/>
            <a:gdLst>
              <a:gd name="T0" fmla="*/ 0 w 163"/>
              <a:gd name="T1" fmla="*/ 280 h 280"/>
              <a:gd name="T2" fmla="*/ 6 w 163"/>
              <a:gd name="T3" fmla="*/ 280 h 280"/>
              <a:gd name="T4" fmla="*/ 6 w 163"/>
              <a:gd name="T5" fmla="*/ 98 h 280"/>
              <a:gd name="T6" fmla="*/ 163 w 163"/>
              <a:gd name="T7" fmla="*/ 7 h 280"/>
              <a:gd name="T8" fmla="*/ 160 w 163"/>
              <a:gd name="T9" fmla="*/ 0 h 280"/>
              <a:gd name="T10" fmla="*/ 0 w 163"/>
              <a:gd name="T11" fmla="*/ 95 h 280"/>
              <a:gd name="T12" fmla="*/ 0 w 163"/>
              <a:gd name="T13" fmla="*/ 95 h 280"/>
              <a:gd name="T14" fmla="*/ 0 w 163"/>
              <a:gd name="T15" fmla="*/ 95 h 280"/>
              <a:gd name="T16" fmla="*/ 0 w 163"/>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80">
                <a:moveTo>
                  <a:pt x="0" y="280"/>
                </a:moveTo>
                <a:lnTo>
                  <a:pt x="6" y="280"/>
                </a:lnTo>
                <a:lnTo>
                  <a:pt x="6" y="98"/>
                </a:lnTo>
                <a:lnTo>
                  <a:pt x="163" y="7"/>
                </a:lnTo>
                <a:lnTo>
                  <a:pt x="160" y="0"/>
                </a:lnTo>
                <a:lnTo>
                  <a:pt x="0" y="95"/>
                </a:lnTo>
                <a:lnTo>
                  <a:pt x="0" y="95"/>
                </a:lnTo>
                <a:lnTo>
                  <a:pt x="0" y="95"/>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5074546" y="1073143"/>
            <a:ext cx="913719" cy="804360"/>
          </a:xfrm>
          <a:custGeom>
            <a:avLst/>
            <a:gdLst>
              <a:gd name="T0" fmla="*/ 635 w 635"/>
              <a:gd name="T1" fmla="*/ 374 h 559"/>
              <a:gd name="T2" fmla="*/ 635 w 635"/>
              <a:gd name="T3" fmla="*/ 374 h 559"/>
              <a:gd name="T4" fmla="*/ 478 w 635"/>
              <a:gd name="T5" fmla="*/ 283 h 559"/>
              <a:gd name="T6" fmla="*/ 478 w 635"/>
              <a:gd name="T7" fmla="*/ 101 h 559"/>
              <a:gd name="T8" fmla="*/ 478 w 635"/>
              <a:gd name="T9" fmla="*/ 101 h 559"/>
              <a:gd name="T10" fmla="*/ 478 w 635"/>
              <a:gd name="T11" fmla="*/ 101 h 559"/>
              <a:gd name="T12" fmla="*/ 317 w 635"/>
              <a:gd name="T13" fmla="*/ 7 h 559"/>
              <a:gd name="T14" fmla="*/ 317 w 635"/>
              <a:gd name="T15" fmla="*/ 7 h 559"/>
              <a:gd name="T16" fmla="*/ 157 w 635"/>
              <a:gd name="T17" fmla="*/ 94 h 559"/>
              <a:gd name="T18" fmla="*/ 3 w 635"/>
              <a:gd name="T19" fmla="*/ 0 h 559"/>
              <a:gd name="T20" fmla="*/ 0 w 635"/>
              <a:gd name="T21" fmla="*/ 7 h 559"/>
              <a:gd name="T22" fmla="*/ 157 w 635"/>
              <a:gd name="T23" fmla="*/ 105 h 559"/>
              <a:gd name="T24" fmla="*/ 157 w 635"/>
              <a:gd name="T25" fmla="*/ 105 h 559"/>
              <a:gd name="T26" fmla="*/ 157 w 635"/>
              <a:gd name="T27" fmla="*/ 105 h 559"/>
              <a:gd name="T28" fmla="*/ 317 w 635"/>
              <a:gd name="T29" fmla="*/ 17 h 559"/>
              <a:gd name="T30" fmla="*/ 471 w 635"/>
              <a:gd name="T31" fmla="*/ 105 h 559"/>
              <a:gd name="T32" fmla="*/ 467 w 635"/>
              <a:gd name="T33" fmla="*/ 286 h 559"/>
              <a:gd name="T34" fmla="*/ 467 w 635"/>
              <a:gd name="T35" fmla="*/ 286 h 559"/>
              <a:gd name="T36" fmla="*/ 624 w 635"/>
              <a:gd name="T37" fmla="*/ 377 h 559"/>
              <a:gd name="T38" fmla="*/ 624 w 635"/>
              <a:gd name="T39" fmla="*/ 559 h 559"/>
              <a:gd name="T40" fmla="*/ 635 w 635"/>
              <a:gd name="T41" fmla="*/ 559 h 559"/>
              <a:gd name="T42" fmla="*/ 635 w 635"/>
              <a:gd name="T43" fmla="*/ 374 h 559"/>
              <a:gd name="T44" fmla="*/ 635 w 635"/>
              <a:gd name="T45" fmla="*/ 374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59">
                <a:moveTo>
                  <a:pt x="635" y="374"/>
                </a:moveTo>
                <a:lnTo>
                  <a:pt x="635" y="374"/>
                </a:lnTo>
                <a:lnTo>
                  <a:pt x="478" y="283"/>
                </a:lnTo>
                <a:lnTo>
                  <a:pt x="478" y="101"/>
                </a:lnTo>
                <a:lnTo>
                  <a:pt x="478" y="101"/>
                </a:lnTo>
                <a:lnTo>
                  <a:pt x="478" y="101"/>
                </a:lnTo>
                <a:lnTo>
                  <a:pt x="317" y="7"/>
                </a:lnTo>
                <a:lnTo>
                  <a:pt x="317" y="7"/>
                </a:lnTo>
                <a:lnTo>
                  <a:pt x="157" y="94"/>
                </a:lnTo>
                <a:lnTo>
                  <a:pt x="3" y="0"/>
                </a:lnTo>
                <a:lnTo>
                  <a:pt x="0" y="7"/>
                </a:lnTo>
                <a:lnTo>
                  <a:pt x="157" y="105"/>
                </a:lnTo>
                <a:lnTo>
                  <a:pt x="157" y="105"/>
                </a:lnTo>
                <a:lnTo>
                  <a:pt x="157" y="105"/>
                </a:lnTo>
                <a:lnTo>
                  <a:pt x="317" y="17"/>
                </a:lnTo>
                <a:lnTo>
                  <a:pt x="471" y="105"/>
                </a:lnTo>
                <a:lnTo>
                  <a:pt x="467" y="286"/>
                </a:lnTo>
                <a:lnTo>
                  <a:pt x="467" y="286"/>
                </a:lnTo>
                <a:lnTo>
                  <a:pt x="624" y="377"/>
                </a:lnTo>
                <a:lnTo>
                  <a:pt x="624" y="559"/>
                </a:lnTo>
                <a:lnTo>
                  <a:pt x="635" y="559"/>
                </a:lnTo>
                <a:lnTo>
                  <a:pt x="635" y="374"/>
                </a:lnTo>
                <a:lnTo>
                  <a:pt x="635" y="37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3638497" y="841476"/>
            <a:ext cx="461896" cy="794287"/>
          </a:xfrm>
          <a:custGeom>
            <a:avLst/>
            <a:gdLst>
              <a:gd name="T0" fmla="*/ 0 w 321"/>
              <a:gd name="T1" fmla="*/ 185 h 552"/>
              <a:gd name="T2" fmla="*/ 0 w 321"/>
              <a:gd name="T3" fmla="*/ 185 h 552"/>
              <a:gd name="T4" fmla="*/ 157 w 321"/>
              <a:gd name="T5" fmla="*/ 276 h 552"/>
              <a:gd name="T6" fmla="*/ 157 w 321"/>
              <a:gd name="T7" fmla="*/ 458 h 552"/>
              <a:gd name="T8" fmla="*/ 157 w 321"/>
              <a:gd name="T9" fmla="*/ 458 h 552"/>
              <a:gd name="T10" fmla="*/ 157 w 321"/>
              <a:gd name="T11" fmla="*/ 458 h 552"/>
              <a:gd name="T12" fmla="*/ 317 w 321"/>
              <a:gd name="T13" fmla="*/ 552 h 552"/>
              <a:gd name="T14" fmla="*/ 321 w 321"/>
              <a:gd name="T15" fmla="*/ 545 h 552"/>
              <a:gd name="T16" fmla="*/ 164 w 321"/>
              <a:gd name="T17" fmla="*/ 454 h 552"/>
              <a:gd name="T18" fmla="*/ 164 w 321"/>
              <a:gd name="T19" fmla="*/ 273 h 552"/>
              <a:gd name="T20" fmla="*/ 164 w 321"/>
              <a:gd name="T21" fmla="*/ 273 h 552"/>
              <a:gd name="T22" fmla="*/ 7 w 321"/>
              <a:gd name="T23" fmla="*/ 182 h 552"/>
              <a:gd name="T24" fmla="*/ 7 w 321"/>
              <a:gd name="T25" fmla="*/ 0 h 552"/>
              <a:gd name="T26" fmla="*/ 0 w 321"/>
              <a:gd name="T27" fmla="*/ 0 h 552"/>
              <a:gd name="T28" fmla="*/ 0 w 321"/>
              <a:gd name="T29" fmla="*/ 185 h 552"/>
              <a:gd name="T30" fmla="*/ 0 w 321"/>
              <a:gd name="T31" fmla="*/ 18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2">
                <a:moveTo>
                  <a:pt x="0" y="185"/>
                </a:moveTo>
                <a:lnTo>
                  <a:pt x="0" y="185"/>
                </a:lnTo>
                <a:lnTo>
                  <a:pt x="157" y="276"/>
                </a:lnTo>
                <a:lnTo>
                  <a:pt x="157" y="458"/>
                </a:lnTo>
                <a:lnTo>
                  <a:pt x="157" y="458"/>
                </a:lnTo>
                <a:lnTo>
                  <a:pt x="157" y="458"/>
                </a:lnTo>
                <a:lnTo>
                  <a:pt x="317" y="552"/>
                </a:lnTo>
                <a:lnTo>
                  <a:pt x="321" y="545"/>
                </a:lnTo>
                <a:lnTo>
                  <a:pt x="164" y="454"/>
                </a:lnTo>
                <a:lnTo>
                  <a:pt x="164" y="273"/>
                </a:lnTo>
                <a:lnTo>
                  <a:pt x="164" y="273"/>
                </a:lnTo>
                <a:lnTo>
                  <a:pt x="7" y="182"/>
                </a:lnTo>
                <a:lnTo>
                  <a:pt x="7"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1" name="Freeform 29"/>
          <p:cNvSpPr/>
          <p:nvPr/>
        </p:nvSpPr>
        <p:spPr bwMode="auto">
          <a:xfrm>
            <a:off x="4596822" y="1470287"/>
            <a:ext cx="913719" cy="145332"/>
          </a:xfrm>
          <a:custGeom>
            <a:avLst/>
            <a:gdLst>
              <a:gd name="T0" fmla="*/ 475 w 635"/>
              <a:gd name="T1" fmla="*/ 0 h 101"/>
              <a:gd name="T2" fmla="*/ 475 w 635"/>
              <a:gd name="T3" fmla="*/ 0 h 101"/>
              <a:gd name="T4" fmla="*/ 318 w 635"/>
              <a:gd name="T5" fmla="*/ 91 h 101"/>
              <a:gd name="T6" fmla="*/ 164 w 635"/>
              <a:gd name="T7" fmla="*/ 0 h 101"/>
              <a:gd name="T8" fmla="*/ 161 w 635"/>
              <a:gd name="T9" fmla="*/ 0 h 101"/>
              <a:gd name="T10" fmla="*/ 161 w 635"/>
              <a:gd name="T11" fmla="*/ 0 h 101"/>
              <a:gd name="T12" fmla="*/ 0 w 635"/>
              <a:gd name="T13" fmla="*/ 91 h 101"/>
              <a:gd name="T14" fmla="*/ 4 w 635"/>
              <a:gd name="T15" fmla="*/ 98 h 101"/>
              <a:gd name="T16" fmla="*/ 161 w 635"/>
              <a:gd name="T17" fmla="*/ 7 h 101"/>
              <a:gd name="T18" fmla="*/ 318 w 635"/>
              <a:gd name="T19" fmla="*/ 101 h 101"/>
              <a:gd name="T20" fmla="*/ 318 w 635"/>
              <a:gd name="T21" fmla="*/ 101 h 101"/>
              <a:gd name="T22" fmla="*/ 475 w 635"/>
              <a:gd name="T23" fmla="*/ 10 h 101"/>
              <a:gd name="T24" fmla="*/ 632 w 635"/>
              <a:gd name="T25" fmla="*/ 101 h 101"/>
              <a:gd name="T26" fmla="*/ 635 w 635"/>
              <a:gd name="T27" fmla="*/ 94 h 101"/>
              <a:gd name="T28" fmla="*/ 475 w 635"/>
              <a:gd name="T29" fmla="*/ 0 h 101"/>
              <a:gd name="T30" fmla="*/ 475 w 635"/>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1">
                <a:moveTo>
                  <a:pt x="475" y="0"/>
                </a:moveTo>
                <a:lnTo>
                  <a:pt x="475" y="0"/>
                </a:lnTo>
                <a:lnTo>
                  <a:pt x="318" y="91"/>
                </a:lnTo>
                <a:lnTo>
                  <a:pt x="164" y="0"/>
                </a:lnTo>
                <a:lnTo>
                  <a:pt x="161" y="0"/>
                </a:lnTo>
                <a:lnTo>
                  <a:pt x="161" y="0"/>
                </a:lnTo>
                <a:lnTo>
                  <a:pt x="0" y="91"/>
                </a:lnTo>
                <a:lnTo>
                  <a:pt x="4" y="98"/>
                </a:lnTo>
                <a:lnTo>
                  <a:pt x="161" y="7"/>
                </a:lnTo>
                <a:lnTo>
                  <a:pt x="318" y="101"/>
                </a:lnTo>
                <a:lnTo>
                  <a:pt x="318" y="101"/>
                </a:lnTo>
                <a:lnTo>
                  <a:pt x="475" y="10"/>
                </a:lnTo>
                <a:lnTo>
                  <a:pt x="632" y="101"/>
                </a:lnTo>
                <a:lnTo>
                  <a:pt x="635" y="94"/>
                </a:lnTo>
                <a:lnTo>
                  <a:pt x="475" y="0"/>
                </a:lnTo>
                <a:lnTo>
                  <a:pt x="475"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2" name="Freeform 30"/>
          <p:cNvSpPr/>
          <p:nvPr/>
        </p:nvSpPr>
        <p:spPr bwMode="auto">
          <a:xfrm>
            <a:off x="4150755" y="1504821"/>
            <a:ext cx="913719" cy="151088"/>
          </a:xfrm>
          <a:custGeom>
            <a:avLst/>
            <a:gdLst>
              <a:gd name="T0" fmla="*/ 474 w 635"/>
              <a:gd name="T1" fmla="*/ 4 h 105"/>
              <a:gd name="T2" fmla="*/ 474 w 635"/>
              <a:gd name="T3" fmla="*/ 4 h 105"/>
              <a:gd name="T4" fmla="*/ 317 w 635"/>
              <a:gd name="T5" fmla="*/ 91 h 105"/>
              <a:gd name="T6" fmla="*/ 160 w 635"/>
              <a:gd name="T7" fmla="*/ 0 h 105"/>
              <a:gd name="T8" fmla="*/ 160 w 635"/>
              <a:gd name="T9" fmla="*/ 0 h 105"/>
              <a:gd name="T10" fmla="*/ 160 w 635"/>
              <a:gd name="T11" fmla="*/ 0 h 105"/>
              <a:gd name="T12" fmla="*/ 0 w 635"/>
              <a:gd name="T13" fmla="*/ 95 h 105"/>
              <a:gd name="T14" fmla="*/ 3 w 635"/>
              <a:gd name="T15" fmla="*/ 102 h 105"/>
              <a:gd name="T16" fmla="*/ 160 w 635"/>
              <a:gd name="T17" fmla="*/ 11 h 105"/>
              <a:gd name="T18" fmla="*/ 317 w 635"/>
              <a:gd name="T19" fmla="*/ 102 h 105"/>
              <a:gd name="T20" fmla="*/ 317 w 635"/>
              <a:gd name="T21" fmla="*/ 102 h 105"/>
              <a:gd name="T22" fmla="*/ 474 w 635"/>
              <a:gd name="T23" fmla="*/ 14 h 105"/>
              <a:gd name="T24" fmla="*/ 631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1"/>
                </a:lnTo>
                <a:lnTo>
                  <a:pt x="160" y="0"/>
                </a:lnTo>
                <a:lnTo>
                  <a:pt x="160" y="0"/>
                </a:lnTo>
                <a:lnTo>
                  <a:pt x="160" y="0"/>
                </a:lnTo>
                <a:lnTo>
                  <a:pt x="0" y="95"/>
                </a:lnTo>
                <a:lnTo>
                  <a:pt x="3" y="102"/>
                </a:lnTo>
                <a:lnTo>
                  <a:pt x="160" y="11"/>
                </a:lnTo>
                <a:lnTo>
                  <a:pt x="317" y="102"/>
                </a:lnTo>
                <a:lnTo>
                  <a:pt x="317" y="102"/>
                </a:lnTo>
                <a:lnTo>
                  <a:pt x="474" y="14"/>
                </a:lnTo>
                <a:lnTo>
                  <a:pt x="631"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3" name="Freeform 31"/>
          <p:cNvSpPr/>
          <p:nvPr/>
        </p:nvSpPr>
        <p:spPr bwMode="auto">
          <a:xfrm>
            <a:off x="4104710" y="284611"/>
            <a:ext cx="461896" cy="145332"/>
          </a:xfrm>
          <a:custGeom>
            <a:avLst/>
            <a:gdLst>
              <a:gd name="T0" fmla="*/ 321 w 321"/>
              <a:gd name="T1" fmla="*/ 7 h 101"/>
              <a:gd name="T2" fmla="*/ 318 w 321"/>
              <a:gd name="T3" fmla="*/ 0 h 101"/>
              <a:gd name="T4" fmla="*/ 161 w 321"/>
              <a:gd name="T5" fmla="*/ 90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0"/>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4" name="Freeform 32"/>
          <p:cNvSpPr/>
          <p:nvPr/>
        </p:nvSpPr>
        <p:spPr bwMode="auto">
          <a:xfrm>
            <a:off x="4326304" y="-3174"/>
            <a:ext cx="235984" cy="402899"/>
          </a:xfrm>
          <a:custGeom>
            <a:avLst/>
            <a:gdLst>
              <a:gd name="T0" fmla="*/ 164 w 164"/>
              <a:gd name="T1" fmla="*/ 0 h 280"/>
              <a:gd name="T2" fmla="*/ 157 w 164"/>
              <a:gd name="T3" fmla="*/ 0 h 280"/>
              <a:gd name="T4" fmla="*/ 157 w 164"/>
              <a:gd name="T5" fmla="*/ 182 h 280"/>
              <a:gd name="T6" fmla="*/ 0 w 164"/>
              <a:gd name="T7" fmla="*/ 273 h 280"/>
              <a:gd name="T8" fmla="*/ 3 w 164"/>
              <a:gd name="T9" fmla="*/ 280 h 280"/>
              <a:gd name="T10" fmla="*/ 164 w 164"/>
              <a:gd name="T11" fmla="*/ 189 h 280"/>
              <a:gd name="T12" fmla="*/ 164 w 164"/>
              <a:gd name="T13" fmla="*/ 189 h 280"/>
              <a:gd name="T14" fmla="*/ 164 w 164"/>
              <a:gd name="T15" fmla="*/ 189 h 280"/>
              <a:gd name="T16" fmla="*/ 164 w 164"/>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164" y="0"/>
                </a:moveTo>
                <a:lnTo>
                  <a:pt x="157" y="0"/>
                </a:lnTo>
                <a:lnTo>
                  <a:pt x="157" y="182"/>
                </a:lnTo>
                <a:lnTo>
                  <a:pt x="0" y="273"/>
                </a:lnTo>
                <a:lnTo>
                  <a:pt x="3" y="280"/>
                </a:lnTo>
                <a:lnTo>
                  <a:pt x="164" y="189"/>
                </a:lnTo>
                <a:lnTo>
                  <a:pt x="164" y="189"/>
                </a:lnTo>
                <a:lnTo>
                  <a:pt x="164" y="189"/>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5" name="Freeform 33"/>
          <p:cNvSpPr/>
          <p:nvPr/>
        </p:nvSpPr>
        <p:spPr bwMode="auto">
          <a:xfrm>
            <a:off x="3874481" y="32800"/>
            <a:ext cx="240301" cy="401461"/>
          </a:xfrm>
          <a:custGeom>
            <a:avLst/>
            <a:gdLst>
              <a:gd name="T0" fmla="*/ 164 w 167"/>
              <a:gd name="T1" fmla="*/ 0 h 279"/>
              <a:gd name="T2" fmla="*/ 157 w 167"/>
              <a:gd name="T3" fmla="*/ 0 h 279"/>
              <a:gd name="T4" fmla="*/ 157 w 167"/>
              <a:gd name="T5" fmla="*/ 182 h 279"/>
              <a:gd name="T6" fmla="*/ 0 w 167"/>
              <a:gd name="T7" fmla="*/ 272 h 279"/>
              <a:gd name="T8" fmla="*/ 3 w 167"/>
              <a:gd name="T9" fmla="*/ 279 h 279"/>
              <a:gd name="T10" fmla="*/ 164 w 167"/>
              <a:gd name="T11" fmla="*/ 185 h 279"/>
              <a:gd name="T12" fmla="*/ 164 w 167"/>
              <a:gd name="T13" fmla="*/ 185 h 279"/>
              <a:gd name="T14" fmla="*/ 167 w 167"/>
              <a:gd name="T15" fmla="*/ 185 h 279"/>
              <a:gd name="T16" fmla="*/ 164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0"/>
                </a:moveTo>
                <a:lnTo>
                  <a:pt x="157" y="0"/>
                </a:lnTo>
                <a:lnTo>
                  <a:pt x="157" y="182"/>
                </a:lnTo>
                <a:lnTo>
                  <a:pt x="0" y="272"/>
                </a:lnTo>
                <a:lnTo>
                  <a:pt x="3" y="279"/>
                </a:lnTo>
                <a:lnTo>
                  <a:pt x="164" y="185"/>
                </a:lnTo>
                <a:lnTo>
                  <a:pt x="164" y="185"/>
                </a:lnTo>
                <a:lnTo>
                  <a:pt x="167" y="185"/>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6" name="Freeform 34"/>
          <p:cNvSpPr/>
          <p:nvPr/>
        </p:nvSpPr>
        <p:spPr bwMode="auto">
          <a:xfrm>
            <a:off x="3642815" y="37116"/>
            <a:ext cx="461896" cy="789971"/>
          </a:xfrm>
          <a:custGeom>
            <a:avLst/>
            <a:gdLst>
              <a:gd name="T0" fmla="*/ 0 w 321"/>
              <a:gd name="T1" fmla="*/ 185 h 549"/>
              <a:gd name="T2" fmla="*/ 0 w 321"/>
              <a:gd name="T3" fmla="*/ 185 h 549"/>
              <a:gd name="T4" fmla="*/ 157 w 321"/>
              <a:gd name="T5" fmla="*/ 276 h 549"/>
              <a:gd name="T6" fmla="*/ 157 w 321"/>
              <a:gd name="T7" fmla="*/ 458 h 549"/>
              <a:gd name="T8" fmla="*/ 157 w 321"/>
              <a:gd name="T9" fmla="*/ 458 h 549"/>
              <a:gd name="T10" fmla="*/ 157 w 321"/>
              <a:gd name="T11" fmla="*/ 458 h 549"/>
              <a:gd name="T12" fmla="*/ 318 w 321"/>
              <a:gd name="T13" fmla="*/ 549 h 549"/>
              <a:gd name="T14" fmla="*/ 321 w 321"/>
              <a:gd name="T15" fmla="*/ 542 h 549"/>
              <a:gd name="T16" fmla="*/ 168 w 321"/>
              <a:gd name="T17" fmla="*/ 451 h 549"/>
              <a:gd name="T18" fmla="*/ 168 w 321"/>
              <a:gd name="T19" fmla="*/ 269 h 549"/>
              <a:gd name="T20" fmla="*/ 168 w 321"/>
              <a:gd name="T21" fmla="*/ 269 h 549"/>
              <a:gd name="T22" fmla="*/ 11 w 321"/>
              <a:gd name="T23" fmla="*/ 182 h 549"/>
              <a:gd name="T24" fmla="*/ 11 w 321"/>
              <a:gd name="T25" fmla="*/ 0 h 549"/>
              <a:gd name="T26" fmla="*/ 0 w 321"/>
              <a:gd name="T27" fmla="*/ 0 h 549"/>
              <a:gd name="T28" fmla="*/ 0 w 321"/>
              <a:gd name="T29" fmla="*/ 185 h 549"/>
              <a:gd name="T30" fmla="*/ 0 w 321"/>
              <a:gd name="T31" fmla="*/ 185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49">
                <a:moveTo>
                  <a:pt x="0" y="185"/>
                </a:moveTo>
                <a:lnTo>
                  <a:pt x="0" y="185"/>
                </a:lnTo>
                <a:lnTo>
                  <a:pt x="157" y="276"/>
                </a:lnTo>
                <a:lnTo>
                  <a:pt x="157" y="458"/>
                </a:lnTo>
                <a:lnTo>
                  <a:pt x="157" y="458"/>
                </a:lnTo>
                <a:lnTo>
                  <a:pt x="157" y="458"/>
                </a:lnTo>
                <a:lnTo>
                  <a:pt x="318" y="549"/>
                </a:lnTo>
                <a:lnTo>
                  <a:pt x="321" y="542"/>
                </a:lnTo>
                <a:lnTo>
                  <a:pt x="168" y="451"/>
                </a:lnTo>
                <a:lnTo>
                  <a:pt x="168" y="269"/>
                </a:lnTo>
                <a:lnTo>
                  <a:pt x="168" y="269"/>
                </a:lnTo>
                <a:lnTo>
                  <a:pt x="11" y="182"/>
                </a:lnTo>
                <a:lnTo>
                  <a:pt x="11"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7" name="Freeform 35"/>
          <p:cNvSpPr/>
          <p:nvPr/>
        </p:nvSpPr>
        <p:spPr bwMode="auto">
          <a:xfrm>
            <a:off x="5988265" y="1063071"/>
            <a:ext cx="240301" cy="397144"/>
          </a:xfrm>
          <a:custGeom>
            <a:avLst/>
            <a:gdLst>
              <a:gd name="T0" fmla="*/ 3 w 167"/>
              <a:gd name="T1" fmla="*/ 0 h 276"/>
              <a:gd name="T2" fmla="*/ 0 w 167"/>
              <a:gd name="T3" fmla="*/ 7 h 276"/>
              <a:gd name="T4" fmla="*/ 156 w 167"/>
              <a:gd name="T5" fmla="*/ 94 h 276"/>
              <a:gd name="T6" fmla="*/ 156 w 167"/>
              <a:gd name="T7" fmla="*/ 276 h 276"/>
              <a:gd name="T8" fmla="*/ 167 w 167"/>
              <a:gd name="T9" fmla="*/ 276 h 276"/>
              <a:gd name="T10" fmla="*/ 163 w 167"/>
              <a:gd name="T11" fmla="*/ 91 h 276"/>
              <a:gd name="T12" fmla="*/ 163 w 167"/>
              <a:gd name="T13" fmla="*/ 91 h 276"/>
              <a:gd name="T14" fmla="*/ 163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6" y="94"/>
                </a:lnTo>
                <a:lnTo>
                  <a:pt x="156" y="276"/>
                </a:lnTo>
                <a:lnTo>
                  <a:pt x="167" y="276"/>
                </a:lnTo>
                <a:lnTo>
                  <a:pt x="163" y="91"/>
                </a:lnTo>
                <a:lnTo>
                  <a:pt x="163" y="91"/>
                </a:lnTo>
                <a:lnTo>
                  <a:pt x="163"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8" name="Freeform 36"/>
          <p:cNvSpPr/>
          <p:nvPr/>
        </p:nvSpPr>
        <p:spPr bwMode="auto">
          <a:xfrm>
            <a:off x="6242954" y="625637"/>
            <a:ext cx="461896" cy="145332"/>
          </a:xfrm>
          <a:custGeom>
            <a:avLst/>
            <a:gdLst>
              <a:gd name="T0" fmla="*/ 321 w 321"/>
              <a:gd name="T1" fmla="*/ 11 h 101"/>
              <a:gd name="T2" fmla="*/ 318 w 321"/>
              <a:gd name="T3" fmla="*/ 0 h 101"/>
              <a:gd name="T4" fmla="*/ 161 w 321"/>
              <a:gd name="T5" fmla="*/ 91 h 101"/>
              <a:gd name="T6" fmla="*/ 4 w 321"/>
              <a:gd name="T7" fmla="*/ 0 h 101"/>
              <a:gd name="T8" fmla="*/ 0 w 321"/>
              <a:gd name="T9" fmla="*/ 11 h 101"/>
              <a:gd name="T10" fmla="*/ 161 w 321"/>
              <a:gd name="T11" fmla="*/ 101 h 101"/>
              <a:gd name="T12" fmla="*/ 161 w 321"/>
              <a:gd name="T13" fmla="*/ 101 h 101"/>
              <a:gd name="T14" fmla="*/ 161 w 321"/>
              <a:gd name="T15" fmla="*/ 101 h 101"/>
              <a:gd name="T16" fmla="*/ 321 w 321"/>
              <a:gd name="T17" fmla="*/ 1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11"/>
                </a:moveTo>
                <a:lnTo>
                  <a:pt x="318" y="0"/>
                </a:lnTo>
                <a:lnTo>
                  <a:pt x="161" y="91"/>
                </a:lnTo>
                <a:lnTo>
                  <a:pt x="4" y="0"/>
                </a:lnTo>
                <a:lnTo>
                  <a:pt x="0" y="11"/>
                </a:lnTo>
                <a:lnTo>
                  <a:pt x="161" y="101"/>
                </a:lnTo>
                <a:lnTo>
                  <a:pt x="161" y="101"/>
                </a:lnTo>
                <a:lnTo>
                  <a:pt x="161" y="101"/>
                </a:lnTo>
                <a:lnTo>
                  <a:pt x="321" y="1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5770986" y="389653"/>
            <a:ext cx="693563" cy="794287"/>
          </a:xfrm>
          <a:custGeom>
            <a:avLst/>
            <a:gdLst>
              <a:gd name="T0" fmla="*/ 321 w 482"/>
              <a:gd name="T1" fmla="*/ 189 h 552"/>
              <a:gd name="T2" fmla="*/ 478 w 482"/>
              <a:gd name="T3" fmla="*/ 279 h 552"/>
              <a:gd name="T4" fmla="*/ 482 w 482"/>
              <a:gd name="T5" fmla="*/ 272 h 552"/>
              <a:gd name="T6" fmla="*/ 321 w 482"/>
              <a:gd name="T7" fmla="*/ 178 h 552"/>
              <a:gd name="T8" fmla="*/ 321 w 482"/>
              <a:gd name="T9" fmla="*/ 178 h 552"/>
              <a:gd name="T10" fmla="*/ 321 w 482"/>
              <a:gd name="T11" fmla="*/ 178 h 552"/>
              <a:gd name="T12" fmla="*/ 164 w 482"/>
              <a:gd name="T13" fmla="*/ 269 h 552"/>
              <a:gd name="T14" fmla="*/ 11 w 482"/>
              <a:gd name="T15" fmla="*/ 182 h 552"/>
              <a:gd name="T16" fmla="*/ 11 w 482"/>
              <a:gd name="T17" fmla="*/ 0 h 552"/>
              <a:gd name="T18" fmla="*/ 0 w 482"/>
              <a:gd name="T19" fmla="*/ 0 h 552"/>
              <a:gd name="T20" fmla="*/ 0 w 482"/>
              <a:gd name="T21" fmla="*/ 189 h 552"/>
              <a:gd name="T22" fmla="*/ 0 w 482"/>
              <a:gd name="T23" fmla="*/ 189 h 552"/>
              <a:gd name="T24" fmla="*/ 0 w 482"/>
              <a:gd name="T25" fmla="*/ 189 h 552"/>
              <a:gd name="T26" fmla="*/ 157 w 482"/>
              <a:gd name="T27" fmla="*/ 276 h 552"/>
              <a:gd name="T28" fmla="*/ 157 w 482"/>
              <a:gd name="T29" fmla="*/ 457 h 552"/>
              <a:gd name="T30" fmla="*/ 157 w 482"/>
              <a:gd name="T31" fmla="*/ 457 h 552"/>
              <a:gd name="T32" fmla="*/ 157 w 482"/>
              <a:gd name="T33" fmla="*/ 457 h 552"/>
              <a:gd name="T34" fmla="*/ 321 w 482"/>
              <a:gd name="T35" fmla="*/ 552 h 552"/>
              <a:gd name="T36" fmla="*/ 325 w 482"/>
              <a:gd name="T37" fmla="*/ 545 h 552"/>
              <a:gd name="T38" fmla="*/ 168 w 482"/>
              <a:gd name="T39" fmla="*/ 454 h 552"/>
              <a:gd name="T40" fmla="*/ 168 w 482"/>
              <a:gd name="T41" fmla="*/ 279 h 552"/>
              <a:gd name="T42" fmla="*/ 321 w 482"/>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2" h="552">
                <a:moveTo>
                  <a:pt x="321" y="189"/>
                </a:moveTo>
                <a:lnTo>
                  <a:pt x="478" y="279"/>
                </a:lnTo>
                <a:lnTo>
                  <a:pt x="482" y="272"/>
                </a:lnTo>
                <a:lnTo>
                  <a:pt x="321" y="178"/>
                </a:lnTo>
                <a:lnTo>
                  <a:pt x="321" y="178"/>
                </a:lnTo>
                <a:lnTo>
                  <a:pt x="321" y="178"/>
                </a:lnTo>
                <a:lnTo>
                  <a:pt x="164" y="269"/>
                </a:lnTo>
                <a:lnTo>
                  <a:pt x="11" y="182"/>
                </a:lnTo>
                <a:lnTo>
                  <a:pt x="11" y="0"/>
                </a:lnTo>
                <a:lnTo>
                  <a:pt x="0" y="0"/>
                </a:lnTo>
                <a:lnTo>
                  <a:pt x="0" y="189"/>
                </a:lnTo>
                <a:lnTo>
                  <a:pt x="0" y="189"/>
                </a:lnTo>
                <a:lnTo>
                  <a:pt x="0" y="189"/>
                </a:lnTo>
                <a:lnTo>
                  <a:pt x="157" y="276"/>
                </a:lnTo>
                <a:lnTo>
                  <a:pt x="157" y="457"/>
                </a:lnTo>
                <a:lnTo>
                  <a:pt x="157" y="457"/>
                </a:lnTo>
                <a:lnTo>
                  <a:pt x="157" y="457"/>
                </a:lnTo>
                <a:lnTo>
                  <a:pt x="321" y="552"/>
                </a:lnTo>
                <a:lnTo>
                  <a:pt x="325" y="545"/>
                </a:lnTo>
                <a:lnTo>
                  <a:pt x="168" y="454"/>
                </a:lnTo>
                <a:lnTo>
                  <a:pt x="168" y="279"/>
                </a:lnTo>
                <a:lnTo>
                  <a:pt x="321"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6248710" y="1218475"/>
            <a:ext cx="692124" cy="789971"/>
          </a:xfrm>
          <a:custGeom>
            <a:avLst/>
            <a:gdLst>
              <a:gd name="T0" fmla="*/ 321 w 481"/>
              <a:gd name="T1" fmla="*/ 189 h 549"/>
              <a:gd name="T2" fmla="*/ 478 w 481"/>
              <a:gd name="T3" fmla="*/ 280 h 549"/>
              <a:gd name="T4" fmla="*/ 481 w 481"/>
              <a:gd name="T5" fmla="*/ 273 h 549"/>
              <a:gd name="T6" fmla="*/ 321 w 481"/>
              <a:gd name="T7" fmla="*/ 178 h 549"/>
              <a:gd name="T8" fmla="*/ 321 w 481"/>
              <a:gd name="T9" fmla="*/ 178 h 549"/>
              <a:gd name="T10" fmla="*/ 321 w 481"/>
              <a:gd name="T11" fmla="*/ 178 h 549"/>
              <a:gd name="T12" fmla="*/ 164 w 481"/>
              <a:gd name="T13" fmla="*/ 269 h 549"/>
              <a:gd name="T14" fmla="*/ 10 w 481"/>
              <a:gd name="T15" fmla="*/ 178 h 549"/>
              <a:gd name="T16" fmla="*/ 10 w 481"/>
              <a:gd name="T17" fmla="*/ 0 h 549"/>
              <a:gd name="T18" fmla="*/ 0 w 481"/>
              <a:gd name="T19" fmla="*/ 0 h 549"/>
              <a:gd name="T20" fmla="*/ 0 w 481"/>
              <a:gd name="T21" fmla="*/ 185 h 549"/>
              <a:gd name="T22" fmla="*/ 0 w 481"/>
              <a:gd name="T23" fmla="*/ 185 h 549"/>
              <a:gd name="T24" fmla="*/ 0 w 481"/>
              <a:gd name="T25" fmla="*/ 185 h 549"/>
              <a:gd name="T26" fmla="*/ 157 w 481"/>
              <a:gd name="T27" fmla="*/ 276 h 549"/>
              <a:gd name="T28" fmla="*/ 157 w 481"/>
              <a:gd name="T29" fmla="*/ 458 h 549"/>
              <a:gd name="T30" fmla="*/ 157 w 481"/>
              <a:gd name="T31" fmla="*/ 458 h 549"/>
              <a:gd name="T32" fmla="*/ 157 w 481"/>
              <a:gd name="T33" fmla="*/ 458 h 549"/>
              <a:gd name="T34" fmla="*/ 321 w 481"/>
              <a:gd name="T35" fmla="*/ 549 h 549"/>
              <a:gd name="T36" fmla="*/ 324 w 481"/>
              <a:gd name="T37" fmla="*/ 542 h 549"/>
              <a:gd name="T38" fmla="*/ 167 w 481"/>
              <a:gd name="T39" fmla="*/ 451 h 549"/>
              <a:gd name="T40" fmla="*/ 167 w 481"/>
              <a:gd name="T41" fmla="*/ 276 h 549"/>
              <a:gd name="T42" fmla="*/ 321 w 481"/>
              <a:gd name="T43" fmla="*/ 18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1" h="549">
                <a:moveTo>
                  <a:pt x="321" y="189"/>
                </a:moveTo>
                <a:lnTo>
                  <a:pt x="478" y="280"/>
                </a:lnTo>
                <a:lnTo>
                  <a:pt x="481" y="273"/>
                </a:lnTo>
                <a:lnTo>
                  <a:pt x="321" y="178"/>
                </a:lnTo>
                <a:lnTo>
                  <a:pt x="321" y="178"/>
                </a:lnTo>
                <a:lnTo>
                  <a:pt x="321" y="178"/>
                </a:lnTo>
                <a:lnTo>
                  <a:pt x="164" y="269"/>
                </a:lnTo>
                <a:lnTo>
                  <a:pt x="10" y="178"/>
                </a:lnTo>
                <a:lnTo>
                  <a:pt x="10" y="0"/>
                </a:lnTo>
                <a:lnTo>
                  <a:pt x="0" y="0"/>
                </a:lnTo>
                <a:lnTo>
                  <a:pt x="0" y="185"/>
                </a:lnTo>
                <a:lnTo>
                  <a:pt x="0" y="185"/>
                </a:lnTo>
                <a:lnTo>
                  <a:pt x="0" y="185"/>
                </a:lnTo>
                <a:lnTo>
                  <a:pt x="157" y="276"/>
                </a:lnTo>
                <a:lnTo>
                  <a:pt x="157" y="458"/>
                </a:lnTo>
                <a:lnTo>
                  <a:pt x="157" y="458"/>
                </a:lnTo>
                <a:lnTo>
                  <a:pt x="157" y="458"/>
                </a:lnTo>
                <a:lnTo>
                  <a:pt x="321" y="549"/>
                </a:lnTo>
                <a:lnTo>
                  <a:pt x="324" y="542"/>
                </a:lnTo>
                <a:lnTo>
                  <a:pt x="167" y="451"/>
                </a:lnTo>
                <a:lnTo>
                  <a:pt x="167" y="276"/>
                </a:lnTo>
                <a:lnTo>
                  <a:pt x="321"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1" name="Freeform 39"/>
          <p:cNvSpPr/>
          <p:nvPr/>
        </p:nvSpPr>
        <p:spPr bwMode="auto">
          <a:xfrm>
            <a:off x="4441418" y="379580"/>
            <a:ext cx="266202" cy="310808"/>
          </a:xfrm>
          <a:custGeom>
            <a:avLst/>
            <a:gdLst>
              <a:gd name="T0" fmla="*/ 185 w 185"/>
              <a:gd name="T1" fmla="*/ 161 h 216"/>
              <a:gd name="T2" fmla="*/ 91 w 185"/>
              <a:gd name="T3" fmla="*/ 216 h 216"/>
              <a:gd name="T4" fmla="*/ 0 w 185"/>
              <a:gd name="T5" fmla="*/ 161 h 216"/>
              <a:gd name="T6" fmla="*/ 0 w 185"/>
              <a:gd name="T7" fmla="*/ 52 h 216"/>
              <a:gd name="T8" fmla="*/ 91 w 185"/>
              <a:gd name="T9" fmla="*/ 0 h 216"/>
              <a:gd name="T10" fmla="*/ 185 w 185"/>
              <a:gd name="T11" fmla="*/ 52 h 216"/>
              <a:gd name="T12" fmla="*/ 185 w 185"/>
              <a:gd name="T13" fmla="*/ 161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185" y="161"/>
                </a:moveTo>
                <a:lnTo>
                  <a:pt x="91" y="216"/>
                </a:lnTo>
                <a:lnTo>
                  <a:pt x="0" y="161"/>
                </a:lnTo>
                <a:lnTo>
                  <a:pt x="0" y="52"/>
                </a:lnTo>
                <a:lnTo>
                  <a:pt x="91"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4437102" y="1173868"/>
            <a:ext cx="320881" cy="371243"/>
          </a:xfrm>
          <a:custGeom>
            <a:avLst/>
            <a:gdLst>
              <a:gd name="T0" fmla="*/ 223 w 223"/>
              <a:gd name="T1" fmla="*/ 195 h 258"/>
              <a:gd name="T2" fmla="*/ 111 w 223"/>
              <a:gd name="T3" fmla="*/ 258 h 258"/>
              <a:gd name="T4" fmla="*/ 0 w 223"/>
              <a:gd name="T5" fmla="*/ 195 h 258"/>
              <a:gd name="T6" fmla="*/ 0 w 223"/>
              <a:gd name="T7" fmla="*/ 66 h 258"/>
              <a:gd name="T8" fmla="*/ 111 w 223"/>
              <a:gd name="T9" fmla="*/ 0 h 258"/>
              <a:gd name="T10" fmla="*/ 223 w 223"/>
              <a:gd name="T11" fmla="*/ 66 h 258"/>
              <a:gd name="T12" fmla="*/ 223 w 223"/>
              <a:gd name="T13" fmla="*/ 195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5"/>
                </a:moveTo>
                <a:lnTo>
                  <a:pt x="111" y="258"/>
                </a:lnTo>
                <a:lnTo>
                  <a:pt x="0" y="195"/>
                </a:lnTo>
                <a:lnTo>
                  <a:pt x="0" y="66"/>
                </a:lnTo>
                <a:lnTo>
                  <a:pt x="111" y="0"/>
                </a:lnTo>
                <a:lnTo>
                  <a:pt x="223" y="66"/>
                </a:lnTo>
                <a:lnTo>
                  <a:pt x="223" y="19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3" name="Freeform 41"/>
          <p:cNvSpPr/>
          <p:nvPr/>
        </p:nvSpPr>
        <p:spPr bwMode="auto">
          <a:xfrm>
            <a:off x="5169515" y="811258"/>
            <a:ext cx="266202" cy="312248"/>
          </a:xfrm>
          <a:custGeom>
            <a:avLst/>
            <a:gdLst>
              <a:gd name="T0" fmla="*/ 185 w 185"/>
              <a:gd name="T1" fmla="*/ 161 h 217"/>
              <a:gd name="T2" fmla="*/ 91 w 185"/>
              <a:gd name="T3" fmla="*/ 217 h 217"/>
              <a:gd name="T4" fmla="*/ 0 w 185"/>
              <a:gd name="T5" fmla="*/ 161 h 217"/>
              <a:gd name="T6" fmla="*/ 0 w 185"/>
              <a:gd name="T7" fmla="*/ 53 h 217"/>
              <a:gd name="T8" fmla="*/ 91 w 185"/>
              <a:gd name="T9" fmla="*/ 0 h 217"/>
              <a:gd name="T10" fmla="*/ 185 w 185"/>
              <a:gd name="T11" fmla="*/ 53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1" y="217"/>
                </a:lnTo>
                <a:lnTo>
                  <a:pt x="0" y="161"/>
                </a:lnTo>
                <a:lnTo>
                  <a:pt x="0" y="53"/>
                </a:lnTo>
                <a:lnTo>
                  <a:pt x="91"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Freeform 42"/>
          <p:cNvSpPr/>
          <p:nvPr/>
        </p:nvSpPr>
        <p:spPr bwMode="auto">
          <a:xfrm>
            <a:off x="5781059" y="1107677"/>
            <a:ext cx="417289" cy="483479"/>
          </a:xfrm>
          <a:custGeom>
            <a:avLst/>
            <a:gdLst>
              <a:gd name="T0" fmla="*/ 290 w 290"/>
              <a:gd name="T1" fmla="*/ 252 h 336"/>
              <a:gd name="T2" fmla="*/ 144 w 290"/>
              <a:gd name="T3" fmla="*/ 336 h 336"/>
              <a:gd name="T4" fmla="*/ 0 w 290"/>
              <a:gd name="T5" fmla="*/ 252 h 336"/>
              <a:gd name="T6" fmla="*/ 0 w 290"/>
              <a:gd name="T7" fmla="*/ 84 h 336"/>
              <a:gd name="T8" fmla="*/ 144 w 290"/>
              <a:gd name="T9" fmla="*/ 0 h 336"/>
              <a:gd name="T10" fmla="*/ 290 w 290"/>
              <a:gd name="T11" fmla="*/ 84 h 336"/>
              <a:gd name="T12" fmla="*/ 290 w 290"/>
              <a:gd name="T13" fmla="*/ 252 h 336"/>
            </a:gdLst>
            <a:ahLst/>
            <a:cxnLst>
              <a:cxn ang="0">
                <a:pos x="T0" y="T1"/>
              </a:cxn>
              <a:cxn ang="0">
                <a:pos x="T2" y="T3"/>
              </a:cxn>
              <a:cxn ang="0">
                <a:pos x="T4" y="T5"/>
              </a:cxn>
              <a:cxn ang="0">
                <a:pos x="T6" y="T7"/>
              </a:cxn>
              <a:cxn ang="0">
                <a:pos x="T8" y="T9"/>
              </a:cxn>
              <a:cxn ang="0">
                <a:pos x="T10" y="T11"/>
              </a:cxn>
              <a:cxn ang="0">
                <a:pos x="T12" y="T13"/>
              </a:cxn>
            </a:cxnLst>
            <a:rect l="0" t="0" r="r" b="b"/>
            <a:pathLst>
              <a:path w="290" h="336">
                <a:moveTo>
                  <a:pt x="290" y="252"/>
                </a:moveTo>
                <a:lnTo>
                  <a:pt x="144" y="336"/>
                </a:lnTo>
                <a:lnTo>
                  <a:pt x="0" y="252"/>
                </a:lnTo>
                <a:lnTo>
                  <a:pt x="0" y="84"/>
                </a:lnTo>
                <a:lnTo>
                  <a:pt x="144" y="0"/>
                </a:lnTo>
                <a:lnTo>
                  <a:pt x="290" y="84"/>
                </a:lnTo>
                <a:lnTo>
                  <a:pt x="290" y="25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5" name="Freeform 43"/>
          <p:cNvSpPr/>
          <p:nvPr/>
        </p:nvSpPr>
        <p:spPr bwMode="auto">
          <a:xfrm>
            <a:off x="3432731" y="1153723"/>
            <a:ext cx="415850" cy="487797"/>
          </a:xfrm>
          <a:custGeom>
            <a:avLst/>
            <a:gdLst>
              <a:gd name="T0" fmla="*/ 289 w 289"/>
              <a:gd name="T1" fmla="*/ 251 h 339"/>
              <a:gd name="T2" fmla="*/ 143 w 289"/>
              <a:gd name="T3" fmla="*/ 339 h 339"/>
              <a:gd name="T4" fmla="*/ 0 w 289"/>
              <a:gd name="T5" fmla="*/ 251 h 339"/>
              <a:gd name="T6" fmla="*/ 0 w 289"/>
              <a:gd name="T7" fmla="*/ 84 h 339"/>
              <a:gd name="T8" fmla="*/ 143 w 289"/>
              <a:gd name="T9" fmla="*/ 0 h 339"/>
              <a:gd name="T10" fmla="*/ 289 w 289"/>
              <a:gd name="T11" fmla="*/ 84 h 339"/>
              <a:gd name="T12" fmla="*/ 289 w 289"/>
              <a:gd name="T13" fmla="*/ 251 h 339"/>
            </a:gdLst>
            <a:ahLst/>
            <a:cxnLst>
              <a:cxn ang="0">
                <a:pos x="T0" y="T1"/>
              </a:cxn>
              <a:cxn ang="0">
                <a:pos x="T2" y="T3"/>
              </a:cxn>
              <a:cxn ang="0">
                <a:pos x="T4" y="T5"/>
              </a:cxn>
              <a:cxn ang="0">
                <a:pos x="T6" y="T7"/>
              </a:cxn>
              <a:cxn ang="0">
                <a:pos x="T8" y="T9"/>
              </a:cxn>
              <a:cxn ang="0">
                <a:pos x="T10" y="T11"/>
              </a:cxn>
              <a:cxn ang="0">
                <a:pos x="T12" y="T13"/>
              </a:cxn>
            </a:cxnLst>
            <a:rect l="0" t="0" r="r" b="b"/>
            <a:pathLst>
              <a:path w="289" h="339">
                <a:moveTo>
                  <a:pt x="289" y="251"/>
                </a:moveTo>
                <a:lnTo>
                  <a:pt x="143" y="339"/>
                </a:lnTo>
                <a:lnTo>
                  <a:pt x="0" y="251"/>
                </a:lnTo>
                <a:lnTo>
                  <a:pt x="0" y="84"/>
                </a:lnTo>
                <a:lnTo>
                  <a:pt x="143" y="0"/>
                </a:lnTo>
                <a:lnTo>
                  <a:pt x="289" y="84"/>
                </a:lnTo>
                <a:lnTo>
                  <a:pt x="289"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6" name="Freeform 44"/>
          <p:cNvSpPr/>
          <p:nvPr/>
        </p:nvSpPr>
        <p:spPr bwMode="auto">
          <a:xfrm>
            <a:off x="705965" y="1063071"/>
            <a:ext cx="241740" cy="401461"/>
          </a:xfrm>
          <a:custGeom>
            <a:avLst/>
            <a:gdLst>
              <a:gd name="T0" fmla="*/ 4 w 168"/>
              <a:gd name="T1" fmla="*/ 0 h 279"/>
              <a:gd name="T2" fmla="*/ 0 w 168"/>
              <a:gd name="T3" fmla="*/ 7 h 279"/>
              <a:gd name="T4" fmla="*/ 157 w 168"/>
              <a:gd name="T5" fmla="*/ 98 h 279"/>
              <a:gd name="T6" fmla="*/ 161 w 168"/>
              <a:gd name="T7" fmla="*/ 279 h 279"/>
              <a:gd name="T8" fmla="*/ 168 w 168"/>
              <a:gd name="T9" fmla="*/ 279 h 279"/>
              <a:gd name="T10" fmla="*/ 168 w 168"/>
              <a:gd name="T11" fmla="*/ 91 h 279"/>
              <a:gd name="T12" fmla="*/ 168 w 168"/>
              <a:gd name="T13" fmla="*/ 91 h 279"/>
              <a:gd name="T14" fmla="*/ 168 w 168"/>
              <a:gd name="T15" fmla="*/ 91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7"/>
                </a:lnTo>
                <a:lnTo>
                  <a:pt x="157" y="98"/>
                </a:lnTo>
                <a:lnTo>
                  <a:pt x="161" y="279"/>
                </a:lnTo>
                <a:lnTo>
                  <a:pt x="168" y="279"/>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45"/>
          <p:cNvSpPr/>
          <p:nvPr/>
        </p:nvSpPr>
        <p:spPr bwMode="auto">
          <a:xfrm>
            <a:off x="687260" y="817014"/>
            <a:ext cx="234545" cy="401461"/>
          </a:xfrm>
          <a:custGeom>
            <a:avLst/>
            <a:gdLst>
              <a:gd name="T0" fmla="*/ 160 w 163"/>
              <a:gd name="T1" fmla="*/ 279 h 279"/>
              <a:gd name="T2" fmla="*/ 163 w 163"/>
              <a:gd name="T3" fmla="*/ 272 h 279"/>
              <a:gd name="T4" fmla="*/ 7 w 163"/>
              <a:gd name="T5" fmla="*/ 181 h 279"/>
              <a:gd name="T6" fmla="*/ 7 w 163"/>
              <a:gd name="T7" fmla="*/ 0 h 279"/>
              <a:gd name="T8" fmla="*/ 0 w 163"/>
              <a:gd name="T9" fmla="*/ 0 h 279"/>
              <a:gd name="T10" fmla="*/ 0 w 163"/>
              <a:gd name="T11" fmla="*/ 188 h 279"/>
              <a:gd name="T12" fmla="*/ 0 w 163"/>
              <a:gd name="T13" fmla="*/ 188 h 279"/>
              <a:gd name="T14" fmla="*/ 0 w 163"/>
              <a:gd name="T15" fmla="*/ 188 h 279"/>
              <a:gd name="T16" fmla="*/ 160 w 163"/>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79">
                <a:moveTo>
                  <a:pt x="160" y="279"/>
                </a:moveTo>
                <a:lnTo>
                  <a:pt x="163" y="272"/>
                </a:lnTo>
                <a:lnTo>
                  <a:pt x="7" y="181"/>
                </a:lnTo>
                <a:lnTo>
                  <a:pt x="7"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8" name="Freeform 46"/>
          <p:cNvSpPr/>
          <p:nvPr/>
        </p:nvSpPr>
        <p:spPr bwMode="auto">
          <a:xfrm>
            <a:off x="435447" y="686072"/>
            <a:ext cx="235984" cy="401461"/>
          </a:xfrm>
          <a:custGeom>
            <a:avLst/>
            <a:gdLst>
              <a:gd name="T0" fmla="*/ 4 w 164"/>
              <a:gd name="T1" fmla="*/ 0 h 279"/>
              <a:gd name="T2" fmla="*/ 0 w 164"/>
              <a:gd name="T3" fmla="*/ 7 h 279"/>
              <a:gd name="T4" fmla="*/ 157 w 164"/>
              <a:gd name="T5" fmla="*/ 98 h 279"/>
              <a:gd name="T6" fmla="*/ 157 w 164"/>
              <a:gd name="T7" fmla="*/ 279 h 279"/>
              <a:gd name="T8" fmla="*/ 164 w 164"/>
              <a:gd name="T9" fmla="*/ 279 h 279"/>
              <a:gd name="T10" fmla="*/ 164 w 164"/>
              <a:gd name="T11" fmla="*/ 91 h 279"/>
              <a:gd name="T12" fmla="*/ 164 w 164"/>
              <a:gd name="T13" fmla="*/ 91 h 279"/>
              <a:gd name="T14" fmla="*/ 164 w 164"/>
              <a:gd name="T15" fmla="*/ 91 h 279"/>
              <a:gd name="T16" fmla="*/ 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4" y="0"/>
                </a:moveTo>
                <a:lnTo>
                  <a:pt x="0" y="7"/>
                </a:lnTo>
                <a:lnTo>
                  <a:pt x="157" y="98"/>
                </a:lnTo>
                <a:lnTo>
                  <a:pt x="157" y="279"/>
                </a:lnTo>
                <a:lnTo>
                  <a:pt x="164" y="279"/>
                </a:lnTo>
                <a:lnTo>
                  <a:pt x="164" y="91"/>
                </a:lnTo>
                <a:lnTo>
                  <a:pt x="164" y="91"/>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9" name="Freeform 47"/>
          <p:cNvSpPr/>
          <p:nvPr/>
        </p:nvSpPr>
        <p:spPr bwMode="auto">
          <a:xfrm>
            <a:off x="510271" y="1188257"/>
            <a:ext cx="241740" cy="402899"/>
          </a:xfrm>
          <a:custGeom>
            <a:avLst/>
            <a:gdLst>
              <a:gd name="T0" fmla="*/ 161 w 168"/>
              <a:gd name="T1" fmla="*/ 280 h 280"/>
              <a:gd name="T2" fmla="*/ 168 w 168"/>
              <a:gd name="T3" fmla="*/ 273 h 280"/>
              <a:gd name="T4" fmla="*/ 11 w 168"/>
              <a:gd name="T5" fmla="*/ 182 h 280"/>
              <a:gd name="T6" fmla="*/ 11 w 168"/>
              <a:gd name="T7" fmla="*/ 0 h 280"/>
              <a:gd name="T8" fmla="*/ 0 w 168"/>
              <a:gd name="T9" fmla="*/ 0 h 280"/>
              <a:gd name="T10" fmla="*/ 0 w 168"/>
              <a:gd name="T11" fmla="*/ 185 h 280"/>
              <a:gd name="T12" fmla="*/ 0 w 168"/>
              <a:gd name="T13" fmla="*/ 185 h 280"/>
              <a:gd name="T14" fmla="*/ 0 w 168"/>
              <a:gd name="T15" fmla="*/ 185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73"/>
                </a:lnTo>
                <a:lnTo>
                  <a:pt x="11" y="182"/>
                </a:lnTo>
                <a:lnTo>
                  <a:pt x="11" y="0"/>
                </a:lnTo>
                <a:lnTo>
                  <a:pt x="0" y="0"/>
                </a:lnTo>
                <a:lnTo>
                  <a:pt x="0" y="185"/>
                </a:lnTo>
                <a:lnTo>
                  <a:pt x="0" y="185"/>
                </a:lnTo>
                <a:lnTo>
                  <a:pt x="0" y="185"/>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0" name="Freeform 48"/>
          <p:cNvSpPr/>
          <p:nvPr/>
        </p:nvSpPr>
        <p:spPr bwMode="auto">
          <a:xfrm>
            <a:off x="9525" y="1063071"/>
            <a:ext cx="461896" cy="538159"/>
          </a:xfrm>
          <a:custGeom>
            <a:avLst/>
            <a:gdLst>
              <a:gd name="T0" fmla="*/ 321 w 321"/>
              <a:gd name="T1" fmla="*/ 276 h 374"/>
              <a:gd name="T2" fmla="*/ 321 w 321"/>
              <a:gd name="T3" fmla="*/ 94 h 374"/>
              <a:gd name="T4" fmla="*/ 321 w 321"/>
              <a:gd name="T5" fmla="*/ 94 h 374"/>
              <a:gd name="T6" fmla="*/ 321 w 321"/>
              <a:gd name="T7" fmla="*/ 94 h 374"/>
              <a:gd name="T8" fmla="*/ 160 w 321"/>
              <a:gd name="T9" fmla="*/ 0 h 374"/>
              <a:gd name="T10" fmla="*/ 153 w 321"/>
              <a:gd name="T11" fmla="*/ 7 h 374"/>
              <a:gd name="T12" fmla="*/ 310 w 321"/>
              <a:gd name="T13" fmla="*/ 98 h 374"/>
              <a:gd name="T14" fmla="*/ 310 w 321"/>
              <a:gd name="T15" fmla="*/ 272 h 374"/>
              <a:gd name="T16" fmla="*/ 160 w 321"/>
              <a:gd name="T17" fmla="*/ 363 h 374"/>
              <a:gd name="T18" fmla="*/ 3 w 321"/>
              <a:gd name="T19" fmla="*/ 272 h 374"/>
              <a:gd name="T20" fmla="*/ 0 w 321"/>
              <a:gd name="T21" fmla="*/ 283 h 374"/>
              <a:gd name="T22" fmla="*/ 160 w 321"/>
              <a:gd name="T23" fmla="*/ 374 h 374"/>
              <a:gd name="T24" fmla="*/ 160 w 321"/>
              <a:gd name="T25" fmla="*/ 374 h 374"/>
              <a:gd name="T26" fmla="*/ 160 w 321"/>
              <a:gd name="T27" fmla="*/ 374 h 374"/>
              <a:gd name="T28" fmla="*/ 321 w 321"/>
              <a:gd name="T29" fmla="*/ 27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374">
                <a:moveTo>
                  <a:pt x="321" y="276"/>
                </a:moveTo>
                <a:lnTo>
                  <a:pt x="321" y="94"/>
                </a:lnTo>
                <a:lnTo>
                  <a:pt x="321" y="94"/>
                </a:lnTo>
                <a:lnTo>
                  <a:pt x="321" y="94"/>
                </a:lnTo>
                <a:lnTo>
                  <a:pt x="160" y="0"/>
                </a:lnTo>
                <a:lnTo>
                  <a:pt x="153" y="7"/>
                </a:lnTo>
                <a:lnTo>
                  <a:pt x="310" y="98"/>
                </a:lnTo>
                <a:lnTo>
                  <a:pt x="310" y="272"/>
                </a:lnTo>
                <a:lnTo>
                  <a:pt x="160" y="363"/>
                </a:lnTo>
                <a:lnTo>
                  <a:pt x="3" y="272"/>
                </a:lnTo>
                <a:lnTo>
                  <a:pt x="0" y="283"/>
                </a:lnTo>
                <a:lnTo>
                  <a:pt x="160" y="374"/>
                </a:lnTo>
                <a:lnTo>
                  <a:pt x="160" y="374"/>
                </a:lnTo>
                <a:lnTo>
                  <a:pt x="160" y="374"/>
                </a:lnTo>
                <a:lnTo>
                  <a:pt x="321"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1" name="Freeform 49"/>
          <p:cNvSpPr/>
          <p:nvPr/>
        </p:nvSpPr>
        <p:spPr bwMode="auto">
          <a:xfrm>
            <a:off x="245509" y="1480360"/>
            <a:ext cx="240301" cy="401461"/>
          </a:xfrm>
          <a:custGeom>
            <a:avLst/>
            <a:gdLst>
              <a:gd name="T0" fmla="*/ 0 w 167"/>
              <a:gd name="T1" fmla="*/ 279 h 279"/>
              <a:gd name="T2" fmla="*/ 10 w 167"/>
              <a:gd name="T3" fmla="*/ 279 h 279"/>
              <a:gd name="T4" fmla="*/ 10 w 167"/>
              <a:gd name="T5" fmla="*/ 98 h 279"/>
              <a:gd name="T6" fmla="*/ 167 w 167"/>
              <a:gd name="T7" fmla="*/ 7 h 279"/>
              <a:gd name="T8" fmla="*/ 160 w 167"/>
              <a:gd name="T9" fmla="*/ 0 h 279"/>
              <a:gd name="T10" fmla="*/ 0 w 167"/>
              <a:gd name="T11" fmla="*/ 94 h 279"/>
              <a:gd name="T12" fmla="*/ 0 w 167"/>
              <a:gd name="T13" fmla="*/ 94 h 279"/>
              <a:gd name="T14" fmla="*/ 0 w 167"/>
              <a:gd name="T15" fmla="*/ 94 h 279"/>
              <a:gd name="T16" fmla="*/ 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0" y="279"/>
                </a:moveTo>
                <a:lnTo>
                  <a:pt x="10" y="279"/>
                </a:lnTo>
                <a:lnTo>
                  <a:pt x="10" y="98"/>
                </a:lnTo>
                <a:lnTo>
                  <a:pt x="167" y="7"/>
                </a:lnTo>
                <a:lnTo>
                  <a:pt x="160"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2" name="Freeform 50"/>
          <p:cNvSpPr/>
          <p:nvPr/>
        </p:nvSpPr>
        <p:spPr bwMode="auto">
          <a:xfrm>
            <a:off x="967850" y="1470287"/>
            <a:ext cx="461896" cy="145332"/>
          </a:xfrm>
          <a:custGeom>
            <a:avLst/>
            <a:gdLst>
              <a:gd name="T0" fmla="*/ 321 w 321"/>
              <a:gd name="T1" fmla="*/ 7 h 101"/>
              <a:gd name="T2" fmla="*/ 317 w 321"/>
              <a:gd name="T3" fmla="*/ 0 h 101"/>
              <a:gd name="T4" fmla="*/ 160 w 321"/>
              <a:gd name="T5" fmla="*/ 91 h 101"/>
              <a:gd name="T6" fmla="*/ 3 w 321"/>
              <a:gd name="T7" fmla="*/ 0 h 101"/>
              <a:gd name="T8" fmla="*/ 0 w 321"/>
              <a:gd name="T9" fmla="*/ 7 h 101"/>
              <a:gd name="T10" fmla="*/ 160 w 321"/>
              <a:gd name="T11" fmla="*/ 101 h 101"/>
              <a:gd name="T12" fmla="*/ 160 w 321"/>
              <a:gd name="T13" fmla="*/ 101 h 101"/>
              <a:gd name="T14" fmla="*/ 160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7" y="0"/>
                </a:lnTo>
                <a:lnTo>
                  <a:pt x="160" y="91"/>
                </a:lnTo>
                <a:lnTo>
                  <a:pt x="3" y="0"/>
                </a:lnTo>
                <a:lnTo>
                  <a:pt x="0" y="7"/>
                </a:lnTo>
                <a:lnTo>
                  <a:pt x="160" y="101"/>
                </a:lnTo>
                <a:lnTo>
                  <a:pt x="160" y="101"/>
                </a:lnTo>
                <a:lnTo>
                  <a:pt x="160"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3" name="Freeform 51"/>
          <p:cNvSpPr/>
          <p:nvPr/>
        </p:nvSpPr>
        <p:spPr bwMode="auto">
          <a:xfrm>
            <a:off x="1188006" y="1183941"/>
            <a:ext cx="235984" cy="401461"/>
          </a:xfrm>
          <a:custGeom>
            <a:avLst/>
            <a:gdLst>
              <a:gd name="T0" fmla="*/ 164 w 164"/>
              <a:gd name="T1" fmla="*/ 0 h 279"/>
              <a:gd name="T2" fmla="*/ 157 w 164"/>
              <a:gd name="T3" fmla="*/ 0 h 279"/>
              <a:gd name="T4" fmla="*/ 157 w 164"/>
              <a:gd name="T5" fmla="*/ 181 h 279"/>
              <a:gd name="T6" fmla="*/ 0 w 164"/>
              <a:gd name="T7" fmla="*/ 272 h 279"/>
              <a:gd name="T8" fmla="*/ 4 w 164"/>
              <a:gd name="T9" fmla="*/ 279 h 279"/>
              <a:gd name="T10" fmla="*/ 164 w 164"/>
              <a:gd name="T11" fmla="*/ 188 h 279"/>
              <a:gd name="T12" fmla="*/ 164 w 164"/>
              <a:gd name="T13" fmla="*/ 188 h 279"/>
              <a:gd name="T14" fmla="*/ 164 w 164"/>
              <a:gd name="T15" fmla="*/ 188 h 279"/>
              <a:gd name="T16" fmla="*/ 164 w 164"/>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164" y="0"/>
                </a:moveTo>
                <a:lnTo>
                  <a:pt x="157" y="0"/>
                </a:lnTo>
                <a:lnTo>
                  <a:pt x="157" y="181"/>
                </a:lnTo>
                <a:lnTo>
                  <a:pt x="0" y="272"/>
                </a:lnTo>
                <a:lnTo>
                  <a:pt x="4" y="279"/>
                </a:lnTo>
                <a:lnTo>
                  <a:pt x="164" y="188"/>
                </a:lnTo>
                <a:lnTo>
                  <a:pt x="164" y="188"/>
                </a:lnTo>
                <a:lnTo>
                  <a:pt x="164" y="188"/>
                </a:lnTo>
                <a:lnTo>
                  <a:pt x="16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4" name="Freeform 52"/>
          <p:cNvSpPr/>
          <p:nvPr/>
        </p:nvSpPr>
        <p:spPr bwMode="auto">
          <a:xfrm>
            <a:off x="1223979" y="1998373"/>
            <a:ext cx="240301" cy="401461"/>
          </a:xfrm>
          <a:custGeom>
            <a:avLst/>
            <a:gdLst>
              <a:gd name="T0" fmla="*/ 167 w 167"/>
              <a:gd name="T1" fmla="*/ 0 h 279"/>
              <a:gd name="T2" fmla="*/ 157 w 167"/>
              <a:gd name="T3" fmla="*/ 0 h 279"/>
              <a:gd name="T4" fmla="*/ 157 w 167"/>
              <a:gd name="T5" fmla="*/ 181 h 279"/>
              <a:gd name="T6" fmla="*/ 0 w 167"/>
              <a:gd name="T7" fmla="*/ 272 h 279"/>
              <a:gd name="T8" fmla="*/ 7 w 167"/>
              <a:gd name="T9" fmla="*/ 279 h 279"/>
              <a:gd name="T10" fmla="*/ 167 w 167"/>
              <a:gd name="T11" fmla="*/ 188 h 279"/>
              <a:gd name="T12" fmla="*/ 167 w 167"/>
              <a:gd name="T13" fmla="*/ 188 h 279"/>
              <a:gd name="T14" fmla="*/ 167 w 167"/>
              <a:gd name="T15" fmla="*/ 188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7" y="279"/>
                </a:lnTo>
                <a:lnTo>
                  <a:pt x="167" y="188"/>
                </a:lnTo>
                <a:lnTo>
                  <a:pt x="167" y="188"/>
                </a:lnTo>
                <a:lnTo>
                  <a:pt x="167" y="188"/>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5" name="Freeform 53"/>
          <p:cNvSpPr/>
          <p:nvPr/>
        </p:nvSpPr>
        <p:spPr bwMode="auto">
          <a:xfrm>
            <a:off x="731866" y="1897648"/>
            <a:ext cx="240301" cy="397144"/>
          </a:xfrm>
          <a:custGeom>
            <a:avLst/>
            <a:gdLst>
              <a:gd name="T0" fmla="*/ 3 w 167"/>
              <a:gd name="T1" fmla="*/ 0 h 276"/>
              <a:gd name="T2" fmla="*/ 0 w 167"/>
              <a:gd name="T3" fmla="*/ 7 h 276"/>
              <a:gd name="T4" fmla="*/ 157 w 167"/>
              <a:gd name="T5" fmla="*/ 98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8"/>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6" name="Freeform 54"/>
          <p:cNvSpPr/>
          <p:nvPr/>
        </p:nvSpPr>
        <p:spPr bwMode="auto">
          <a:xfrm>
            <a:off x="1439818" y="1183941"/>
            <a:ext cx="240301" cy="401461"/>
          </a:xfrm>
          <a:custGeom>
            <a:avLst/>
            <a:gdLst>
              <a:gd name="T0" fmla="*/ 160 w 167"/>
              <a:gd name="T1" fmla="*/ 279 h 279"/>
              <a:gd name="T2" fmla="*/ 167 w 167"/>
              <a:gd name="T3" fmla="*/ 272 h 279"/>
              <a:gd name="T4" fmla="*/ 10 w 167"/>
              <a:gd name="T5" fmla="*/ 181 h 279"/>
              <a:gd name="T6" fmla="*/ 10 w 167"/>
              <a:gd name="T7" fmla="*/ 0 h 279"/>
              <a:gd name="T8" fmla="*/ 0 w 167"/>
              <a:gd name="T9" fmla="*/ 0 h 279"/>
              <a:gd name="T10" fmla="*/ 0 w 167"/>
              <a:gd name="T11" fmla="*/ 188 h 279"/>
              <a:gd name="T12" fmla="*/ 0 w 167"/>
              <a:gd name="T13" fmla="*/ 188 h 279"/>
              <a:gd name="T14" fmla="*/ 0 w 167"/>
              <a:gd name="T15" fmla="*/ 188 h 279"/>
              <a:gd name="T16" fmla="*/ 160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0" y="279"/>
                </a:moveTo>
                <a:lnTo>
                  <a:pt x="167" y="272"/>
                </a:lnTo>
                <a:lnTo>
                  <a:pt x="10" y="181"/>
                </a:lnTo>
                <a:lnTo>
                  <a:pt x="10" y="0"/>
                </a:lnTo>
                <a:lnTo>
                  <a:pt x="0" y="0"/>
                </a:lnTo>
                <a:lnTo>
                  <a:pt x="0" y="188"/>
                </a:lnTo>
                <a:lnTo>
                  <a:pt x="0" y="188"/>
                </a:lnTo>
                <a:lnTo>
                  <a:pt x="0" y="188"/>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7" name="Freeform 55"/>
          <p:cNvSpPr/>
          <p:nvPr/>
        </p:nvSpPr>
        <p:spPr bwMode="auto">
          <a:xfrm>
            <a:off x="1444135" y="1434314"/>
            <a:ext cx="241740" cy="402899"/>
          </a:xfrm>
          <a:custGeom>
            <a:avLst/>
            <a:gdLst>
              <a:gd name="T0" fmla="*/ 4 w 168"/>
              <a:gd name="T1" fmla="*/ 0 h 280"/>
              <a:gd name="T2" fmla="*/ 0 w 168"/>
              <a:gd name="T3" fmla="*/ 7 h 280"/>
              <a:gd name="T4" fmla="*/ 157 w 168"/>
              <a:gd name="T5" fmla="*/ 98 h 280"/>
              <a:gd name="T6" fmla="*/ 161 w 168"/>
              <a:gd name="T7" fmla="*/ 280 h 280"/>
              <a:gd name="T8" fmla="*/ 168 w 168"/>
              <a:gd name="T9" fmla="*/ 280 h 280"/>
              <a:gd name="T10" fmla="*/ 168 w 168"/>
              <a:gd name="T11" fmla="*/ 91 h 280"/>
              <a:gd name="T12" fmla="*/ 168 w 168"/>
              <a:gd name="T13" fmla="*/ 91 h 280"/>
              <a:gd name="T14" fmla="*/ 168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7"/>
                </a:lnTo>
                <a:lnTo>
                  <a:pt x="157" y="98"/>
                </a:lnTo>
                <a:lnTo>
                  <a:pt x="161" y="280"/>
                </a:lnTo>
                <a:lnTo>
                  <a:pt x="168" y="280"/>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8" name="Freeform 56"/>
          <p:cNvSpPr/>
          <p:nvPr/>
        </p:nvSpPr>
        <p:spPr bwMode="auto">
          <a:xfrm>
            <a:off x="1670046" y="1444386"/>
            <a:ext cx="461896" cy="151088"/>
          </a:xfrm>
          <a:custGeom>
            <a:avLst/>
            <a:gdLst>
              <a:gd name="T0" fmla="*/ 0 w 321"/>
              <a:gd name="T1" fmla="*/ 84 h 105"/>
              <a:gd name="T2" fmla="*/ 4 w 321"/>
              <a:gd name="T3" fmla="*/ 95 h 105"/>
              <a:gd name="T4" fmla="*/ 164 w 321"/>
              <a:gd name="T5" fmla="*/ 7 h 105"/>
              <a:gd name="T6" fmla="*/ 318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4" y="95"/>
                </a:lnTo>
                <a:lnTo>
                  <a:pt x="164" y="7"/>
                </a:lnTo>
                <a:lnTo>
                  <a:pt x="318"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9" name="Freeform 57"/>
          <p:cNvSpPr/>
          <p:nvPr/>
        </p:nvSpPr>
        <p:spPr bwMode="auto">
          <a:xfrm>
            <a:off x="1901714" y="1474604"/>
            <a:ext cx="461896" cy="151088"/>
          </a:xfrm>
          <a:custGeom>
            <a:avLst/>
            <a:gdLst>
              <a:gd name="T0" fmla="*/ 321 w 321"/>
              <a:gd name="T1" fmla="*/ 18 h 105"/>
              <a:gd name="T2" fmla="*/ 317 w 321"/>
              <a:gd name="T3" fmla="*/ 11 h 105"/>
              <a:gd name="T4" fmla="*/ 157 w 321"/>
              <a:gd name="T5" fmla="*/ 95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11"/>
                </a:lnTo>
                <a:lnTo>
                  <a:pt x="157" y="95"/>
                </a:lnTo>
                <a:lnTo>
                  <a:pt x="3"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0" name="Freeform 58"/>
          <p:cNvSpPr/>
          <p:nvPr/>
        </p:nvSpPr>
        <p:spPr bwMode="auto">
          <a:xfrm>
            <a:off x="1895958" y="1022781"/>
            <a:ext cx="235984" cy="401461"/>
          </a:xfrm>
          <a:custGeom>
            <a:avLst/>
            <a:gdLst>
              <a:gd name="T0" fmla="*/ 0 w 164"/>
              <a:gd name="T1" fmla="*/ 279 h 279"/>
              <a:gd name="T2" fmla="*/ 7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7"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1" name="Freeform 59"/>
          <p:cNvSpPr/>
          <p:nvPr/>
        </p:nvSpPr>
        <p:spPr bwMode="auto">
          <a:xfrm>
            <a:off x="1434062" y="631393"/>
            <a:ext cx="461896" cy="792849"/>
          </a:xfrm>
          <a:custGeom>
            <a:avLst/>
            <a:gdLst>
              <a:gd name="T0" fmla="*/ 321 w 321"/>
              <a:gd name="T1" fmla="*/ 366 h 551"/>
              <a:gd name="T2" fmla="*/ 321 w 321"/>
              <a:gd name="T3" fmla="*/ 366 h 551"/>
              <a:gd name="T4" fmla="*/ 164 w 321"/>
              <a:gd name="T5" fmla="*/ 276 h 551"/>
              <a:gd name="T6" fmla="*/ 164 w 321"/>
              <a:gd name="T7" fmla="*/ 94 h 551"/>
              <a:gd name="T8" fmla="*/ 164 w 321"/>
              <a:gd name="T9" fmla="*/ 94 h 551"/>
              <a:gd name="T10" fmla="*/ 164 w 321"/>
              <a:gd name="T11" fmla="*/ 94 h 551"/>
              <a:gd name="T12" fmla="*/ 4 w 321"/>
              <a:gd name="T13" fmla="*/ 0 h 551"/>
              <a:gd name="T14" fmla="*/ 0 w 321"/>
              <a:gd name="T15" fmla="*/ 7 h 551"/>
              <a:gd name="T16" fmla="*/ 157 w 321"/>
              <a:gd name="T17" fmla="*/ 97 h 551"/>
              <a:gd name="T18" fmla="*/ 157 w 321"/>
              <a:gd name="T19" fmla="*/ 279 h 551"/>
              <a:gd name="T20" fmla="*/ 157 w 321"/>
              <a:gd name="T21" fmla="*/ 279 h 551"/>
              <a:gd name="T22" fmla="*/ 314 w 321"/>
              <a:gd name="T23" fmla="*/ 370 h 551"/>
              <a:gd name="T24" fmla="*/ 311 w 321"/>
              <a:gd name="T25" fmla="*/ 551 h 551"/>
              <a:gd name="T26" fmla="*/ 321 w 321"/>
              <a:gd name="T27" fmla="*/ 551 h 551"/>
              <a:gd name="T28" fmla="*/ 321 w 321"/>
              <a:gd name="T29" fmla="*/ 366 h 551"/>
              <a:gd name="T30" fmla="*/ 321 w 321"/>
              <a:gd name="T31" fmla="*/ 366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1">
                <a:moveTo>
                  <a:pt x="321" y="366"/>
                </a:moveTo>
                <a:lnTo>
                  <a:pt x="321" y="366"/>
                </a:lnTo>
                <a:lnTo>
                  <a:pt x="164" y="276"/>
                </a:lnTo>
                <a:lnTo>
                  <a:pt x="164" y="94"/>
                </a:lnTo>
                <a:lnTo>
                  <a:pt x="164" y="94"/>
                </a:lnTo>
                <a:lnTo>
                  <a:pt x="164" y="94"/>
                </a:lnTo>
                <a:lnTo>
                  <a:pt x="4" y="0"/>
                </a:lnTo>
                <a:lnTo>
                  <a:pt x="0" y="7"/>
                </a:lnTo>
                <a:lnTo>
                  <a:pt x="157" y="97"/>
                </a:lnTo>
                <a:lnTo>
                  <a:pt x="157" y="279"/>
                </a:lnTo>
                <a:lnTo>
                  <a:pt x="157" y="279"/>
                </a:lnTo>
                <a:lnTo>
                  <a:pt x="314" y="370"/>
                </a:lnTo>
                <a:lnTo>
                  <a:pt x="311" y="551"/>
                </a:lnTo>
                <a:lnTo>
                  <a:pt x="321" y="551"/>
                </a:lnTo>
                <a:lnTo>
                  <a:pt x="321" y="366"/>
                </a:lnTo>
                <a:lnTo>
                  <a:pt x="321" y="36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2" name="Freeform 60"/>
          <p:cNvSpPr/>
          <p:nvPr/>
        </p:nvSpPr>
        <p:spPr bwMode="auto">
          <a:xfrm>
            <a:off x="2377998" y="1992617"/>
            <a:ext cx="241740" cy="402899"/>
          </a:xfrm>
          <a:custGeom>
            <a:avLst/>
            <a:gdLst>
              <a:gd name="T0" fmla="*/ 161 w 168"/>
              <a:gd name="T1" fmla="*/ 280 h 280"/>
              <a:gd name="T2" fmla="*/ 168 w 168"/>
              <a:gd name="T3" fmla="*/ 273 h 280"/>
              <a:gd name="T4" fmla="*/ 11 w 168"/>
              <a:gd name="T5" fmla="*/ 182 h 280"/>
              <a:gd name="T6" fmla="*/ 11 w 168"/>
              <a:gd name="T7" fmla="*/ 0 h 280"/>
              <a:gd name="T8" fmla="*/ 0 w 168"/>
              <a:gd name="T9" fmla="*/ 0 h 280"/>
              <a:gd name="T10" fmla="*/ 0 w 168"/>
              <a:gd name="T11" fmla="*/ 189 h 280"/>
              <a:gd name="T12" fmla="*/ 0 w 168"/>
              <a:gd name="T13" fmla="*/ 189 h 280"/>
              <a:gd name="T14" fmla="*/ 0 w 168"/>
              <a:gd name="T15" fmla="*/ 189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73"/>
                </a:lnTo>
                <a:lnTo>
                  <a:pt x="11" y="182"/>
                </a:lnTo>
                <a:lnTo>
                  <a:pt x="11" y="0"/>
                </a:lnTo>
                <a:lnTo>
                  <a:pt x="0" y="0"/>
                </a:lnTo>
                <a:lnTo>
                  <a:pt x="0" y="189"/>
                </a:lnTo>
                <a:lnTo>
                  <a:pt x="0" y="189"/>
                </a:lnTo>
                <a:lnTo>
                  <a:pt x="0" y="189"/>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3" name="Freeform 61"/>
          <p:cNvSpPr/>
          <p:nvPr/>
        </p:nvSpPr>
        <p:spPr bwMode="auto">
          <a:xfrm>
            <a:off x="2383754" y="2244429"/>
            <a:ext cx="240301" cy="401461"/>
          </a:xfrm>
          <a:custGeom>
            <a:avLst/>
            <a:gdLst>
              <a:gd name="T0" fmla="*/ 3 w 167"/>
              <a:gd name="T1" fmla="*/ 0 h 279"/>
              <a:gd name="T2" fmla="*/ 0 w 167"/>
              <a:gd name="T3" fmla="*/ 10 h 279"/>
              <a:gd name="T4" fmla="*/ 157 w 167"/>
              <a:gd name="T5" fmla="*/ 98 h 279"/>
              <a:gd name="T6" fmla="*/ 160 w 167"/>
              <a:gd name="T7" fmla="*/ 279 h 279"/>
              <a:gd name="T8" fmla="*/ 167 w 167"/>
              <a:gd name="T9" fmla="*/ 279 h 279"/>
              <a:gd name="T10" fmla="*/ 167 w 167"/>
              <a:gd name="T11" fmla="*/ 94 h 279"/>
              <a:gd name="T12" fmla="*/ 167 w 167"/>
              <a:gd name="T13" fmla="*/ 94 h 279"/>
              <a:gd name="T14" fmla="*/ 167 w 167"/>
              <a:gd name="T15" fmla="*/ 94 h 279"/>
              <a:gd name="T16" fmla="*/ 3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3" y="0"/>
                </a:moveTo>
                <a:lnTo>
                  <a:pt x="0" y="10"/>
                </a:lnTo>
                <a:lnTo>
                  <a:pt x="157" y="98"/>
                </a:lnTo>
                <a:lnTo>
                  <a:pt x="160" y="279"/>
                </a:lnTo>
                <a:lnTo>
                  <a:pt x="167" y="279"/>
                </a:lnTo>
                <a:lnTo>
                  <a:pt x="167" y="94"/>
                </a:lnTo>
                <a:lnTo>
                  <a:pt x="167" y="94"/>
                </a:lnTo>
                <a:lnTo>
                  <a:pt x="167" y="94"/>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4" name="Freeform 62"/>
          <p:cNvSpPr/>
          <p:nvPr/>
        </p:nvSpPr>
        <p:spPr bwMode="auto">
          <a:xfrm>
            <a:off x="2609665" y="2254502"/>
            <a:ext cx="461896" cy="155404"/>
          </a:xfrm>
          <a:custGeom>
            <a:avLst/>
            <a:gdLst>
              <a:gd name="T0" fmla="*/ 0 w 321"/>
              <a:gd name="T1" fmla="*/ 87 h 108"/>
              <a:gd name="T2" fmla="*/ 3 w 321"/>
              <a:gd name="T3" fmla="*/ 94 h 108"/>
              <a:gd name="T4" fmla="*/ 164 w 321"/>
              <a:gd name="T5" fmla="*/ 10 h 108"/>
              <a:gd name="T6" fmla="*/ 317 w 321"/>
              <a:gd name="T7" fmla="*/ 108 h 108"/>
              <a:gd name="T8" fmla="*/ 321 w 321"/>
              <a:gd name="T9" fmla="*/ 98 h 108"/>
              <a:gd name="T10" fmla="*/ 164 w 321"/>
              <a:gd name="T11" fmla="*/ 0 h 108"/>
              <a:gd name="T12" fmla="*/ 164 w 321"/>
              <a:gd name="T13" fmla="*/ 0 h 108"/>
              <a:gd name="T14" fmla="*/ 164 w 321"/>
              <a:gd name="T15" fmla="*/ 0 h 108"/>
              <a:gd name="T16" fmla="*/ 0 w 321"/>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8">
                <a:moveTo>
                  <a:pt x="0" y="87"/>
                </a:moveTo>
                <a:lnTo>
                  <a:pt x="3" y="94"/>
                </a:lnTo>
                <a:lnTo>
                  <a:pt x="164" y="10"/>
                </a:lnTo>
                <a:lnTo>
                  <a:pt x="317" y="108"/>
                </a:lnTo>
                <a:lnTo>
                  <a:pt x="321" y="98"/>
                </a:lnTo>
                <a:lnTo>
                  <a:pt x="164" y="0"/>
                </a:lnTo>
                <a:lnTo>
                  <a:pt x="164" y="0"/>
                </a:lnTo>
                <a:lnTo>
                  <a:pt x="164"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5" name="Freeform 63"/>
          <p:cNvSpPr/>
          <p:nvPr/>
        </p:nvSpPr>
        <p:spPr bwMode="auto">
          <a:xfrm>
            <a:off x="2839894" y="2284719"/>
            <a:ext cx="461896" cy="151088"/>
          </a:xfrm>
          <a:custGeom>
            <a:avLst/>
            <a:gdLst>
              <a:gd name="T0" fmla="*/ 321 w 321"/>
              <a:gd name="T1" fmla="*/ 17 h 105"/>
              <a:gd name="T2" fmla="*/ 318 w 321"/>
              <a:gd name="T3" fmla="*/ 10 h 105"/>
              <a:gd name="T4" fmla="*/ 157 w 321"/>
              <a:gd name="T5" fmla="*/ 94 h 105"/>
              <a:gd name="T6" fmla="*/ 4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8" y="10"/>
                </a:lnTo>
                <a:lnTo>
                  <a:pt x="157" y="94"/>
                </a:lnTo>
                <a:lnTo>
                  <a:pt x="4"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6" name="Freeform 64"/>
          <p:cNvSpPr/>
          <p:nvPr/>
        </p:nvSpPr>
        <p:spPr bwMode="auto">
          <a:xfrm>
            <a:off x="2865794" y="2238673"/>
            <a:ext cx="461896" cy="151088"/>
          </a:xfrm>
          <a:custGeom>
            <a:avLst/>
            <a:gdLst>
              <a:gd name="T0" fmla="*/ 321 w 321"/>
              <a:gd name="T1" fmla="*/ 18 h 105"/>
              <a:gd name="T2" fmla="*/ 317 w 321"/>
              <a:gd name="T3" fmla="*/ 7 h 105"/>
              <a:gd name="T4" fmla="*/ 157 w 321"/>
              <a:gd name="T5" fmla="*/ 95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7" y="7"/>
                </a:lnTo>
                <a:lnTo>
                  <a:pt x="157" y="95"/>
                </a:lnTo>
                <a:lnTo>
                  <a:pt x="3"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7" name="Freeform 65"/>
          <p:cNvSpPr/>
          <p:nvPr/>
        </p:nvSpPr>
        <p:spPr bwMode="auto">
          <a:xfrm>
            <a:off x="2835576" y="1831458"/>
            <a:ext cx="240301" cy="402899"/>
          </a:xfrm>
          <a:custGeom>
            <a:avLst/>
            <a:gdLst>
              <a:gd name="T0" fmla="*/ 0 w 167"/>
              <a:gd name="T1" fmla="*/ 280 h 280"/>
              <a:gd name="T2" fmla="*/ 10 w 167"/>
              <a:gd name="T3" fmla="*/ 280 h 280"/>
              <a:gd name="T4" fmla="*/ 10 w 167"/>
              <a:gd name="T5" fmla="*/ 98 h 280"/>
              <a:gd name="T6" fmla="*/ 167 w 167"/>
              <a:gd name="T7" fmla="*/ 7 h 280"/>
              <a:gd name="T8" fmla="*/ 160 w 167"/>
              <a:gd name="T9" fmla="*/ 0 h 280"/>
              <a:gd name="T10" fmla="*/ 0 w 167"/>
              <a:gd name="T11" fmla="*/ 95 h 280"/>
              <a:gd name="T12" fmla="*/ 0 w 167"/>
              <a:gd name="T13" fmla="*/ 95 h 280"/>
              <a:gd name="T14" fmla="*/ 0 w 167"/>
              <a:gd name="T15" fmla="*/ 95 h 280"/>
              <a:gd name="T16" fmla="*/ 0 w 167"/>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0" y="280"/>
                </a:moveTo>
                <a:lnTo>
                  <a:pt x="10" y="280"/>
                </a:lnTo>
                <a:lnTo>
                  <a:pt x="10" y="98"/>
                </a:lnTo>
                <a:lnTo>
                  <a:pt x="167" y="7"/>
                </a:lnTo>
                <a:lnTo>
                  <a:pt x="160" y="0"/>
                </a:lnTo>
                <a:lnTo>
                  <a:pt x="0" y="95"/>
                </a:lnTo>
                <a:lnTo>
                  <a:pt x="0" y="95"/>
                </a:lnTo>
                <a:lnTo>
                  <a:pt x="0" y="95"/>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8" name="Freeform 66"/>
          <p:cNvSpPr/>
          <p:nvPr/>
        </p:nvSpPr>
        <p:spPr bwMode="auto">
          <a:xfrm>
            <a:off x="1921859" y="1424241"/>
            <a:ext cx="913719" cy="810116"/>
          </a:xfrm>
          <a:custGeom>
            <a:avLst/>
            <a:gdLst>
              <a:gd name="T0" fmla="*/ 635 w 635"/>
              <a:gd name="T1" fmla="*/ 378 h 563"/>
              <a:gd name="T2" fmla="*/ 635 w 635"/>
              <a:gd name="T3" fmla="*/ 378 h 563"/>
              <a:gd name="T4" fmla="*/ 478 w 635"/>
              <a:gd name="T5" fmla="*/ 287 h 563"/>
              <a:gd name="T6" fmla="*/ 481 w 635"/>
              <a:gd name="T7" fmla="*/ 105 h 563"/>
              <a:gd name="T8" fmla="*/ 481 w 635"/>
              <a:gd name="T9" fmla="*/ 105 h 563"/>
              <a:gd name="T10" fmla="*/ 481 w 635"/>
              <a:gd name="T11" fmla="*/ 105 h 563"/>
              <a:gd name="T12" fmla="*/ 321 w 635"/>
              <a:gd name="T13" fmla="*/ 11 h 563"/>
              <a:gd name="T14" fmla="*/ 321 w 635"/>
              <a:gd name="T15" fmla="*/ 11 h 563"/>
              <a:gd name="T16" fmla="*/ 160 w 635"/>
              <a:gd name="T17" fmla="*/ 98 h 563"/>
              <a:gd name="T18" fmla="*/ 7 w 635"/>
              <a:gd name="T19" fmla="*/ 0 h 563"/>
              <a:gd name="T20" fmla="*/ 0 w 635"/>
              <a:gd name="T21" fmla="*/ 11 h 563"/>
              <a:gd name="T22" fmla="*/ 160 w 635"/>
              <a:gd name="T23" fmla="*/ 109 h 563"/>
              <a:gd name="T24" fmla="*/ 160 w 635"/>
              <a:gd name="T25" fmla="*/ 109 h 563"/>
              <a:gd name="T26" fmla="*/ 160 w 635"/>
              <a:gd name="T27" fmla="*/ 109 h 563"/>
              <a:gd name="T28" fmla="*/ 317 w 635"/>
              <a:gd name="T29" fmla="*/ 21 h 563"/>
              <a:gd name="T30" fmla="*/ 471 w 635"/>
              <a:gd name="T31" fmla="*/ 109 h 563"/>
              <a:gd name="T32" fmla="*/ 471 w 635"/>
              <a:gd name="T33" fmla="*/ 290 h 563"/>
              <a:gd name="T34" fmla="*/ 471 w 635"/>
              <a:gd name="T35" fmla="*/ 290 h 563"/>
              <a:gd name="T36" fmla="*/ 628 w 635"/>
              <a:gd name="T37" fmla="*/ 381 h 563"/>
              <a:gd name="T38" fmla="*/ 628 w 635"/>
              <a:gd name="T39" fmla="*/ 563 h 563"/>
              <a:gd name="T40" fmla="*/ 635 w 635"/>
              <a:gd name="T41" fmla="*/ 563 h 563"/>
              <a:gd name="T42" fmla="*/ 635 w 635"/>
              <a:gd name="T43" fmla="*/ 378 h 563"/>
              <a:gd name="T44" fmla="*/ 635 w 635"/>
              <a:gd name="T45" fmla="*/ 37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63">
                <a:moveTo>
                  <a:pt x="635" y="378"/>
                </a:moveTo>
                <a:lnTo>
                  <a:pt x="635" y="378"/>
                </a:lnTo>
                <a:lnTo>
                  <a:pt x="478" y="287"/>
                </a:lnTo>
                <a:lnTo>
                  <a:pt x="481" y="105"/>
                </a:lnTo>
                <a:lnTo>
                  <a:pt x="481" y="105"/>
                </a:lnTo>
                <a:lnTo>
                  <a:pt x="481" y="105"/>
                </a:lnTo>
                <a:lnTo>
                  <a:pt x="321" y="11"/>
                </a:lnTo>
                <a:lnTo>
                  <a:pt x="321" y="11"/>
                </a:lnTo>
                <a:lnTo>
                  <a:pt x="160" y="98"/>
                </a:lnTo>
                <a:lnTo>
                  <a:pt x="7" y="0"/>
                </a:lnTo>
                <a:lnTo>
                  <a:pt x="0" y="11"/>
                </a:lnTo>
                <a:lnTo>
                  <a:pt x="160" y="109"/>
                </a:lnTo>
                <a:lnTo>
                  <a:pt x="160" y="109"/>
                </a:lnTo>
                <a:lnTo>
                  <a:pt x="160" y="109"/>
                </a:lnTo>
                <a:lnTo>
                  <a:pt x="317" y="21"/>
                </a:lnTo>
                <a:lnTo>
                  <a:pt x="471" y="109"/>
                </a:lnTo>
                <a:lnTo>
                  <a:pt x="471" y="290"/>
                </a:lnTo>
                <a:lnTo>
                  <a:pt x="471" y="290"/>
                </a:lnTo>
                <a:lnTo>
                  <a:pt x="628" y="381"/>
                </a:lnTo>
                <a:lnTo>
                  <a:pt x="628" y="563"/>
                </a:lnTo>
                <a:lnTo>
                  <a:pt x="635" y="563"/>
                </a:lnTo>
                <a:lnTo>
                  <a:pt x="635" y="378"/>
                </a:lnTo>
                <a:lnTo>
                  <a:pt x="635" y="37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69" name="Freeform 67"/>
          <p:cNvSpPr/>
          <p:nvPr/>
        </p:nvSpPr>
        <p:spPr bwMode="auto">
          <a:xfrm>
            <a:off x="485810" y="1198330"/>
            <a:ext cx="466212" cy="794287"/>
          </a:xfrm>
          <a:custGeom>
            <a:avLst/>
            <a:gdLst>
              <a:gd name="T0" fmla="*/ 0 w 324"/>
              <a:gd name="T1" fmla="*/ 185 h 552"/>
              <a:gd name="T2" fmla="*/ 0 w 324"/>
              <a:gd name="T3" fmla="*/ 185 h 552"/>
              <a:gd name="T4" fmla="*/ 157 w 324"/>
              <a:gd name="T5" fmla="*/ 276 h 552"/>
              <a:gd name="T6" fmla="*/ 157 w 324"/>
              <a:gd name="T7" fmla="*/ 458 h 552"/>
              <a:gd name="T8" fmla="*/ 157 w 324"/>
              <a:gd name="T9" fmla="*/ 458 h 552"/>
              <a:gd name="T10" fmla="*/ 157 w 324"/>
              <a:gd name="T11" fmla="*/ 458 h 552"/>
              <a:gd name="T12" fmla="*/ 317 w 324"/>
              <a:gd name="T13" fmla="*/ 552 h 552"/>
              <a:gd name="T14" fmla="*/ 324 w 324"/>
              <a:gd name="T15" fmla="*/ 542 h 552"/>
              <a:gd name="T16" fmla="*/ 167 w 324"/>
              <a:gd name="T17" fmla="*/ 454 h 552"/>
              <a:gd name="T18" fmla="*/ 167 w 324"/>
              <a:gd name="T19" fmla="*/ 273 h 552"/>
              <a:gd name="T20" fmla="*/ 167 w 324"/>
              <a:gd name="T21" fmla="*/ 273 h 552"/>
              <a:gd name="T22" fmla="*/ 10 w 324"/>
              <a:gd name="T23" fmla="*/ 182 h 552"/>
              <a:gd name="T24" fmla="*/ 10 w 324"/>
              <a:gd name="T25" fmla="*/ 0 h 552"/>
              <a:gd name="T26" fmla="*/ 0 w 324"/>
              <a:gd name="T27" fmla="*/ 0 h 552"/>
              <a:gd name="T28" fmla="*/ 0 w 324"/>
              <a:gd name="T29" fmla="*/ 185 h 552"/>
              <a:gd name="T30" fmla="*/ 0 w 324"/>
              <a:gd name="T31" fmla="*/ 185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2">
                <a:moveTo>
                  <a:pt x="0" y="185"/>
                </a:moveTo>
                <a:lnTo>
                  <a:pt x="0" y="185"/>
                </a:lnTo>
                <a:lnTo>
                  <a:pt x="157" y="276"/>
                </a:lnTo>
                <a:lnTo>
                  <a:pt x="157" y="458"/>
                </a:lnTo>
                <a:lnTo>
                  <a:pt x="157" y="458"/>
                </a:lnTo>
                <a:lnTo>
                  <a:pt x="157" y="458"/>
                </a:lnTo>
                <a:lnTo>
                  <a:pt x="317" y="552"/>
                </a:lnTo>
                <a:lnTo>
                  <a:pt x="324" y="542"/>
                </a:lnTo>
                <a:lnTo>
                  <a:pt x="167" y="454"/>
                </a:lnTo>
                <a:lnTo>
                  <a:pt x="167" y="273"/>
                </a:lnTo>
                <a:lnTo>
                  <a:pt x="167" y="273"/>
                </a:lnTo>
                <a:lnTo>
                  <a:pt x="10" y="182"/>
                </a:lnTo>
                <a:lnTo>
                  <a:pt x="10" y="0"/>
                </a:lnTo>
                <a:lnTo>
                  <a:pt x="0" y="0"/>
                </a:lnTo>
                <a:lnTo>
                  <a:pt x="0" y="185"/>
                </a:lnTo>
                <a:lnTo>
                  <a:pt x="0" y="1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0" name="Freeform 68"/>
          <p:cNvSpPr/>
          <p:nvPr/>
        </p:nvSpPr>
        <p:spPr bwMode="auto">
          <a:xfrm>
            <a:off x="1449891" y="1821385"/>
            <a:ext cx="913719" cy="151088"/>
          </a:xfrm>
          <a:custGeom>
            <a:avLst/>
            <a:gdLst>
              <a:gd name="T0" fmla="*/ 474 w 635"/>
              <a:gd name="T1" fmla="*/ 4 h 105"/>
              <a:gd name="T2" fmla="*/ 474 w 635"/>
              <a:gd name="T3" fmla="*/ 4 h 105"/>
              <a:gd name="T4" fmla="*/ 317 w 635"/>
              <a:gd name="T5" fmla="*/ 95 h 105"/>
              <a:gd name="T6" fmla="*/ 160 w 635"/>
              <a:gd name="T7" fmla="*/ 0 h 105"/>
              <a:gd name="T8" fmla="*/ 160 w 635"/>
              <a:gd name="T9" fmla="*/ 0 h 105"/>
              <a:gd name="T10" fmla="*/ 160 w 635"/>
              <a:gd name="T11" fmla="*/ 0 h 105"/>
              <a:gd name="T12" fmla="*/ 0 w 635"/>
              <a:gd name="T13" fmla="*/ 95 h 105"/>
              <a:gd name="T14" fmla="*/ 3 w 635"/>
              <a:gd name="T15" fmla="*/ 102 h 105"/>
              <a:gd name="T16" fmla="*/ 160 w 635"/>
              <a:gd name="T17" fmla="*/ 11 h 105"/>
              <a:gd name="T18" fmla="*/ 317 w 635"/>
              <a:gd name="T19" fmla="*/ 105 h 105"/>
              <a:gd name="T20" fmla="*/ 317 w 635"/>
              <a:gd name="T21" fmla="*/ 105 h 105"/>
              <a:gd name="T22" fmla="*/ 474 w 635"/>
              <a:gd name="T23" fmla="*/ 14 h 105"/>
              <a:gd name="T24" fmla="*/ 628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5"/>
                </a:lnTo>
                <a:lnTo>
                  <a:pt x="160" y="0"/>
                </a:lnTo>
                <a:lnTo>
                  <a:pt x="160" y="0"/>
                </a:lnTo>
                <a:lnTo>
                  <a:pt x="160" y="0"/>
                </a:lnTo>
                <a:lnTo>
                  <a:pt x="0" y="95"/>
                </a:lnTo>
                <a:lnTo>
                  <a:pt x="3" y="102"/>
                </a:lnTo>
                <a:lnTo>
                  <a:pt x="160" y="11"/>
                </a:lnTo>
                <a:lnTo>
                  <a:pt x="317" y="105"/>
                </a:lnTo>
                <a:lnTo>
                  <a:pt x="317" y="105"/>
                </a:lnTo>
                <a:lnTo>
                  <a:pt x="474" y="14"/>
                </a:lnTo>
                <a:lnTo>
                  <a:pt x="628"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1" name="Freeform 69"/>
          <p:cNvSpPr/>
          <p:nvPr/>
        </p:nvSpPr>
        <p:spPr bwMode="auto">
          <a:xfrm>
            <a:off x="998068" y="1861675"/>
            <a:ext cx="913719" cy="151088"/>
          </a:xfrm>
          <a:custGeom>
            <a:avLst/>
            <a:gdLst>
              <a:gd name="T0" fmla="*/ 474 w 635"/>
              <a:gd name="T1" fmla="*/ 4 h 105"/>
              <a:gd name="T2" fmla="*/ 474 w 635"/>
              <a:gd name="T3" fmla="*/ 4 h 105"/>
              <a:gd name="T4" fmla="*/ 317 w 635"/>
              <a:gd name="T5" fmla="*/ 91 h 105"/>
              <a:gd name="T6" fmla="*/ 164 w 635"/>
              <a:gd name="T7" fmla="*/ 0 h 105"/>
              <a:gd name="T8" fmla="*/ 164 w 635"/>
              <a:gd name="T9" fmla="*/ 0 h 105"/>
              <a:gd name="T10" fmla="*/ 164 w 635"/>
              <a:gd name="T11" fmla="*/ 0 h 105"/>
              <a:gd name="T12" fmla="*/ 0 w 635"/>
              <a:gd name="T13" fmla="*/ 95 h 105"/>
              <a:gd name="T14" fmla="*/ 7 w 635"/>
              <a:gd name="T15" fmla="*/ 102 h 105"/>
              <a:gd name="T16" fmla="*/ 164 w 635"/>
              <a:gd name="T17" fmla="*/ 11 h 105"/>
              <a:gd name="T18" fmla="*/ 317 w 635"/>
              <a:gd name="T19" fmla="*/ 102 h 105"/>
              <a:gd name="T20" fmla="*/ 317 w 635"/>
              <a:gd name="T21" fmla="*/ 102 h 105"/>
              <a:gd name="T22" fmla="*/ 474 w 635"/>
              <a:gd name="T23" fmla="*/ 14 h 105"/>
              <a:gd name="T24" fmla="*/ 631 w 635"/>
              <a:gd name="T25" fmla="*/ 105 h 105"/>
              <a:gd name="T26" fmla="*/ 635 w 635"/>
              <a:gd name="T27" fmla="*/ 98 h 105"/>
              <a:gd name="T28" fmla="*/ 474 w 635"/>
              <a:gd name="T29" fmla="*/ 4 h 105"/>
              <a:gd name="T30" fmla="*/ 474 w 635"/>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5" h="105">
                <a:moveTo>
                  <a:pt x="474" y="4"/>
                </a:moveTo>
                <a:lnTo>
                  <a:pt x="474" y="4"/>
                </a:lnTo>
                <a:lnTo>
                  <a:pt x="317" y="91"/>
                </a:lnTo>
                <a:lnTo>
                  <a:pt x="164" y="0"/>
                </a:lnTo>
                <a:lnTo>
                  <a:pt x="164" y="0"/>
                </a:lnTo>
                <a:lnTo>
                  <a:pt x="164" y="0"/>
                </a:lnTo>
                <a:lnTo>
                  <a:pt x="0" y="95"/>
                </a:lnTo>
                <a:lnTo>
                  <a:pt x="7" y="102"/>
                </a:lnTo>
                <a:lnTo>
                  <a:pt x="164" y="11"/>
                </a:lnTo>
                <a:lnTo>
                  <a:pt x="317" y="102"/>
                </a:lnTo>
                <a:lnTo>
                  <a:pt x="317" y="102"/>
                </a:lnTo>
                <a:lnTo>
                  <a:pt x="474" y="14"/>
                </a:lnTo>
                <a:lnTo>
                  <a:pt x="631" y="105"/>
                </a:lnTo>
                <a:lnTo>
                  <a:pt x="635"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2" name="Freeform 70"/>
          <p:cNvSpPr/>
          <p:nvPr/>
        </p:nvSpPr>
        <p:spPr bwMode="auto">
          <a:xfrm>
            <a:off x="952022" y="641465"/>
            <a:ext cx="467652" cy="145332"/>
          </a:xfrm>
          <a:custGeom>
            <a:avLst/>
            <a:gdLst>
              <a:gd name="T0" fmla="*/ 325 w 325"/>
              <a:gd name="T1" fmla="*/ 7 h 101"/>
              <a:gd name="T2" fmla="*/ 318 w 325"/>
              <a:gd name="T3" fmla="*/ 0 h 101"/>
              <a:gd name="T4" fmla="*/ 161 w 325"/>
              <a:gd name="T5" fmla="*/ 90 h 101"/>
              <a:gd name="T6" fmla="*/ 7 w 325"/>
              <a:gd name="T7" fmla="*/ 0 h 101"/>
              <a:gd name="T8" fmla="*/ 0 w 325"/>
              <a:gd name="T9" fmla="*/ 7 h 101"/>
              <a:gd name="T10" fmla="*/ 161 w 325"/>
              <a:gd name="T11" fmla="*/ 101 h 101"/>
              <a:gd name="T12" fmla="*/ 161 w 325"/>
              <a:gd name="T13" fmla="*/ 101 h 101"/>
              <a:gd name="T14" fmla="*/ 161 w 325"/>
              <a:gd name="T15" fmla="*/ 101 h 101"/>
              <a:gd name="T16" fmla="*/ 325 w 32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1">
                <a:moveTo>
                  <a:pt x="325" y="7"/>
                </a:moveTo>
                <a:lnTo>
                  <a:pt x="318" y="0"/>
                </a:lnTo>
                <a:lnTo>
                  <a:pt x="161" y="90"/>
                </a:lnTo>
                <a:lnTo>
                  <a:pt x="7" y="0"/>
                </a:lnTo>
                <a:lnTo>
                  <a:pt x="0" y="7"/>
                </a:lnTo>
                <a:lnTo>
                  <a:pt x="161" y="101"/>
                </a:lnTo>
                <a:lnTo>
                  <a:pt x="161" y="101"/>
                </a:lnTo>
                <a:lnTo>
                  <a:pt x="161" y="101"/>
                </a:lnTo>
                <a:lnTo>
                  <a:pt x="325"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3" name="Freeform 71"/>
          <p:cNvSpPr/>
          <p:nvPr/>
        </p:nvSpPr>
        <p:spPr bwMode="auto">
          <a:xfrm>
            <a:off x="1173617" y="353680"/>
            <a:ext cx="240301" cy="402899"/>
          </a:xfrm>
          <a:custGeom>
            <a:avLst/>
            <a:gdLst>
              <a:gd name="T0" fmla="*/ 167 w 167"/>
              <a:gd name="T1" fmla="*/ 0 h 280"/>
              <a:gd name="T2" fmla="*/ 157 w 167"/>
              <a:gd name="T3" fmla="*/ 0 h 280"/>
              <a:gd name="T4" fmla="*/ 157 w 167"/>
              <a:gd name="T5" fmla="*/ 182 h 280"/>
              <a:gd name="T6" fmla="*/ 0 w 167"/>
              <a:gd name="T7" fmla="*/ 273 h 280"/>
              <a:gd name="T8" fmla="*/ 3 w 167"/>
              <a:gd name="T9" fmla="*/ 280 h 280"/>
              <a:gd name="T10" fmla="*/ 167 w 167"/>
              <a:gd name="T11" fmla="*/ 189 h 280"/>
              <a:gd name="T12" fmla="*/ 167 w 167"/>
              <a:gd name="T13" fmla="*/ 189 h 280"/>
              <a:gd name="T14" fmla="*/ 167 w 167"/>
              <a:gd name="T15" fmla="*/ 189 h 280"/>
              <a:gd name="T16" fmla="*/ 167 w 167"/>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167" y="0"/>
                </a:moveTo>
                <a:lnTo>
                  <a:pt x="157" y="0"/>
                </a:lnTo>
                <a:lnTo>
                  <a:pt x="157" y="182"/>
                </a:lnTo>
                <a:lnTo>
                  <a:pt x="0" y="273"/>
                </a:lnTo>
                <a:lnTo>
                  <a:pt x="3" y="280"/>
                </a:lnTo>
                <a:lnTo>
                  <a:pt x="167" y="189"/>
                </a:lnTo>
                <a:lnTo>
                  <a:pt x="167" y="189"/>
                </a:lnTo>
                <a:lnTo>
                  <a:pt x="167" y="189"/>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4" name="Freeform 72"/>
          <p:cNvSpPr/>
          <p:nvPr/>
        </p:nvSpPr>
        <p:spPr bwMode="auto">
          <a:xfrm>
            <a:off x="721794" y="389653"/>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5" name="Freeform 73"/>
          <p:cNvSpPr/>
          <p:nvPr/>
        </p:nvSpPr>
        <p:spPr bwMode="auto">
          <a:xfrm>
            <a:off x="490126" y="393970"/>
            <a:ext cx="467652" cy="789971"/>
          </a:xfrm>
          <a:custGeom>
            <a:avLst/>
            <a:gdLst>
              <a:gd name="T0" fmla="*/ 0 w 325"/>
              <a:gd name="T1" fmla="*/ 186 h 549"/>
              <a:gd name="T2" fmla="*/ 0 w 325"/>
              <a:gd name="T3" fmla="*/ 186 h 549"/>
              <a:gd name="T4" fmla="*/ 157 w 325"/>
              <a:gd name="T5" fmla="*/ 276 h 549"/>
              <a:gd name="T6" fmla="*/ 157 w 325"/>
              <a:gd name="T7" fmla="*/ 458 h 549"/>
              <a:gd name="T8" fmla="*/ 157 w 325"/>
              <a:gd name="T9" fmla="*/ 458 h 549"/>
              <a:gd name="T10" fmla="*/ 157 w 325"/>
              <a:gd name="T11" fmla="*/ 458 h 549"/>
              <a:gd name="T12" fmla="*/ 321 w 325"/>
              <a:gd name="T13" fmla="*/ 549 h 549"/>
              <a:gd name="T14" fmla="*/ 325 w 325"/>
              <a:gd name="T15" fmla="*/ 542 h 549"/>
              <a:gd name="T16" fmla="*/ 168 w 325"/>
              <a:gd name="T17" fmla="*/ 451 h 549"/>
              <a:gd name="T18" fmla="*/ 168 w 325"/>
              <a:gd name="T19" fmla="*/ 269 h 549"/>
              <a:gd name="T20" fmla="*/ 168 w 325"/>
              <a:gd name="T21" fmla="*/ 269 h 549"/>
              <a:gd name="T22" fmla="*/ 11 w 325"/>
              <a:gd name="T23" fmla="*/ 182 h 549"/>
              <a:gd name="T24" fmla="*/ 11 w 325"/>
              <a:gd name="T25" fmla="*/ 0 h 549"/>
              <a:gd name="T26" fmla="*/ 0 w 325"/>
              <a:gd name="T27" fmla="*/ 0 h 549"/>
              <a:gd name="T28" fmla="*/ 0 w 325"/>
              <a:gd name="T29" fmla="*/ 186 h 549"/>
              <a:gd name="T30" fmla="*/ 0 w 325"/>
              <a:gd name="T31" fmla="*/ 186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549">
                <a:moveTo>
                  <a:pt x="0" y="186"/>
                </a:moveTo>
                <a:lnTo>
                  <a:pt x="0" y="186"/>
                </a:lnTo>
                <a:lnTo>
                  <a:pt x="157" y="276"/>
                </a:lnTo>
                <a:lnTo>
                  <a:pt x="157" y="458"/>
                </a:lnTo>
                <a:lnTo>
                  <a:pt x="157" y="458"/>
                </a:lnTo>
                <a:lnTo>
                  <a:pt x="157" y="458"/>
                </a:lnTo>
                <a:lnTo>
                  <a:pt x="321" y="549"/>
                </a:lnTo>
                <a:lnTo>
                  <a:pt x="325" y="542"/>
                </a:lnTo>
                <a:lnTo>
                  <a:pt x="168" y="451"/>
                </a:lnTo>
                <a:lnTo>
                  <a:pt x="168" y="269"/>
                </a:lnTo>
                <a:lnTo>
                  <a:pt x="168" y="269"/>
                </a:lnTo>
                <a:lnTo>
                  <a:pt x="11" y="182"/>
                </a:lnTo>
                <a:lnTo>
                  <a:pt x="11"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6" name="Freeform 74"/>
          <p:cNvSpPr/>
          <p:nvPr/>
        </p:nvSpPr>
        <p:spPr bwMode="auto">
          <a:xfrm>
            <a:off x="2835576" y="1419925"/>
            <a:ext cx="240301" cy="397144"/>
          </a:xfrm>
          <a:custGeom>
            <a:avLst/>
            <a:gdLst>
              <a:gd name="T0" fmla="*/ 3 w 167"/>
              <a:gd name="T1" fmla="*/ 0 h 276"/>
              <a:gd name="T2" fmla="*/ 0 w 167"/>
              <a:gd name="T3" fmla="*/ 7 h 276"/>
              <a:gd name="T4" fmla="*/ 157 w 167"/>
              <a:gd name="T5" fmla="*/ 94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4"/>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7" name="Freeform 75"/>
          <p:cNvSpPr/>
          <p:nvPr/>
        </p:nvSpPr>
        <p:spPr bwMode="auto">
          <a:xfrm>
            <a:off x="3091705" y="982491"/>
            <a:ext cx="461896" cy="145332"/>
          </a:xfrm>
          <a:custGeom>
            <a:avLst/>
            <a:gdLst>
              <a:gd name="T0" fmla="*/ 321 w 321"/>
              <a:gd name="T1" fmla="*/ 11 h 101"/>
              <a:gd name="T2" fmla="*/ 317 w 321"/>
              <a:gd name="T3" fmla="*/ 0 h 101"/>
              <a:gd name="T4" fmla="*/ 160 w 321"/>
              <a:gd name="T5" fmla="*/ 91 h 101"/>
              <a:gd name="T6" fmla="*/ 3 w 321"/>
              <a:gd name="T7" fmla="*/ 0 h 101"/>
              <a:gd name="T8" fmla="*/ 0 w 321"/>
              <a:gd name="T9" fmla="*/ 11 h 101"/>
              <a:gd name="T10" fmla="*/ 160 w 321"/>
              <a:gd name="T11" fmla="*/ 101 h 101"/>
              <a:gd name="T12" fmla="*/ 160 w 321"/>
              <a:gd name="T13" fmla="*/ 101 h 101"/>
              <a:gd name="T14" fmla="*/ 160 w 321"/>
              <a:gd name="T15" fmla="*/ 101 h 101"/>
              <a:gd name="T16" fmla="*/ 321 w 321"/>
              <a:gd name="T17" fmla="*/ 1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11"/>
                </a:moveTo>
                <a:lnTo>
                  <a:pt x="317" y="0"/>
                </a:lnTo>
                <a:lnTo>
                  <a:pt x="160" y="91"/>
                </a:lnTo>
                <a:lnTo>
                  <a:pt x="3" y="0"/>
                </a:lnTo>
                <a:lnTo>
                  <a:pt x="0" y="11"/>
                </a:lnTo>
                <a:lnTo>
                  <a:pt x="160" y="101"/>
                </a:lnTo>
                <a:lnTo>
                  <a:pt x="160" y="101"/>
                </a:lnTo>
                <a:lnTo>
                  <a:pt x="160" y="101"/>
                </a:lnTo>
                <a:lnTo>
                  <a:pt x="321" y="1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8" name="Freeform 76"/>
          <p:cNvSpPr/>
          <p:nvPr/>
        </p:nvSpPr>
        <p:spPr bwMode="auto">
          <a:xfrm>
            <a:off x="2624055" y="746507"/>
            <a:ext cx="687807" cy="794287"/>
          </a:xfrm>
          <a:custGeom>
            <a:avLst/>
            <a:gdLst>
              <a:gd name="T0" fmla="*/ 318 w 478"/>
              <a:gd name="T1" fmla="*/ 189 h 552"/>
              <a:gd name="T2" fmla="*/ 475 w 478"/>
              <a:gd name="T3" fmla="*/ 279 h 552"/>
              <a:gd name="T4" fmla="*/ 478 w 478"/>
              <a:gd name="T5" fmla="*/ 272 h 552"/>
              <a:gd name="T6" fmla="*/ 318 w 478"/>
              <a:gd name="T7" fmla="*/ 178 h 552"/>
              <a:gd name="T8" fmla="*/ 318 w 478"/>
              <a:gd name="T9" fmla="*/ 178 h 552"/>
              <a:gd name="T10" fmla="*/ 318 w 478"/>
              <a:gd name="T11" fmla="*/ 178 h 552"/>
              <a:gd name="T12" fmla="*/ 161 w 478"/>
              <a:gd name="T13" fmla="*/ 269 h 552"/>
              <a:gd name="T14" fmla="*/ 7 w 478"/>
              <a:gd name="T15" fmla="*/ 182 h 552"/>
              <a:gd name="T16" fmla="*/ 7 w 478"/>
              <a:gd name="T17" fmla="*/ 0 h 552"/>
              <a:gd name="T18" fmla="*/ 0 w 478"/>
              <a:gd name="T19" fmla="*/ 0 h 552"/>
              <a:gd name="T20" fmla="*/ 0 w 478"/>
              <a:gd name="T21" fmla="*/ 189 h 552"/>
              <a:gd name="T22" fmla="*/ 0 w 478"/>
              <a:gd name="T23" fmla="*/ 189 h 552"/>
              <a:gd name="T24" fmla="*/ 0 w 478"/>
              <a:gd name="T25" fmla="*/ 189 h 552"/>
              <a:gd name="T26" fmla="*/ 157 w 478"/>
              <a:gd name="T27" fmla="*/ 276 h 552"/>
              <a:gd name="T28" fmla="*/ 157 w 478"/>
              <a:gd name="T29" fmla="*/ 457 h 552"/>
              <a:gd name="T30" fmla="*/ 157 w 478"/>
              <a:gd name="T31" fmla="*/ 457 h 552"/>
              <a:gd name="T32" fmla="*/ 157 w 478"/>
              <a:gd name="T33" fmla="*/ 457 h 552"/>
              <a:gd name="T34" fmla="*/ 318 w 478"/>
              <a:gd name="T35" fmla="*/ 552 h 552"/>
              <a:gd name="T36" fmla="*/ 321 w 478"/>
              <a:gd name="T37" fmla="*/ 545 h 552"/>
              <a:gd name="T38" fmla="*/ 164 w 478"/>
              <a:gd name="T39" fmla="*/ 454 h 552"/>
              <a:gd name="T40" fmla="*/ 164 w 478"/>
              <a:gd name="T41" fmla="*/ 279 h 552"/>
              <a:gd name="T42" fmla="*/ 318 w 478"/>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8" y="189"/>
                </a:moveTo>
                <a:lnTo>
                  <a:pt x="475" y="279"/>
                </a:lnTo>
                <a:lnTo>
                  <a:pt x="478" y="272"/>
                </a:lnTo>
                <a:lnTo>
                  <a:pt x="318" y="178"/>
                </a:lnTo>
                <a:lnTo>
                  <a:pt x="318" y="178"/>
                </a:lnTo>
                <a:lnTo>
                  <a:pt x="318" y="178"/>
                </a:lnTo>
                <a:lnTo>
                  <a:pt x="161" y="269"/>
                </a:lnTo>
                <a:lnTo>
                  <a:pt x="7" y="182"/>
                </a:lnTo>
                <a:lnTo>
                  <a:pt x="7" y="0"/>
                </a:lnTo>
                <a:lnTo>
                  <a:pt x="0" y="0"/>
                </a:lnTo>
                <a:lnTo>
                  <a:pt x="0" y="189"/>
                </a:lnTo>
                <a:lnTo>
                  <a:pt x="0" y="189"/>
                </a:lnTo>
                <a:lnTo>
                  <a:pt x="0" y="189"/>
                </a:lnTo>
                <a:lnTo>
                  <a:pt x="157" y="276"/>
                </a:lnTo>
                <a:lnTo>
                  <a:pt x="157" y="457"/>
                </a:lnTo>
                <a:lnTo>
                  <a:pt x="157" y="457"/>
                </a:lnTo>
                <a:lnTo>
                  <a:pt x="157" y="457"/>
                </a:lnTo>
                <a:lnTo>
                  <a:pt x="318" y="552"/>
                </a:lnTo>
                <a:lnTo>
                  <a:pt x="321" y="545"/>
                </a:lnTo>
                <a:lnTo>
                  <a:pt x="164" y="454"/>
                </a:lnTo>
                <a:lnTo>
                  <a:pt x="164" y="279"/>
                </a:lnTo>
                <a:lnTo>
                  <a:pt x="318"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9" name="Freeform 77"/>
          <p:cNvSpPr/>
          <p:nvPr/>
        </p:nvSpPr>
        <p:spPr bwMode="auto">
          <a:xfrm>
            <a:off x="3101778" y="1575329"/>
            <a:ext cx="686368" cy="789971"/>
          </a:xfrm>
          <a:custGeom>
            <a:avLst/>
            <a:gdLst>
              <a:gd name="T0" fmla="*/ 317 w 477"/>
              <a:gd name="T1" fmla="*/ 189 h 549"/>
              <a:gd name="T2" fmla="*/ 474 w 477"/>
              <a:gd name="T3" fmla="*/ 280 h 549"/>
              <a:gd name="T4" fmla="*/ 477 w 477"/>
              <a:gd name="T5" fmla="*/ 269 h 549"/>
              <a:gd name="T6" fmla="*/ 317 w 477"/>
              <a:gd name="T7" fmla="*/ 178 h 549"/>
              <a:gd name="T8" fmla="*/ 317 w 477"/>
              <a:gd name="T9" fmla="*/ 178 h 549"/>
              <a:gd name="T10" fmla="*/ 317 w 477"/>
              <a:gd name="T11" fmla="*/ 178 h 549"/>
              <a:gd name="T12" fmla="*/ 160 w 477"/>
              <a:gd name="T13" fmla="*/ 269 h 549"/>
              <a:gd name="T14" fmla="*/ 7 w 477"/>
              <a:gd name="T15" fmla="*/ 178 h 549"/>
              <a:gd name="T16" fmla="*/ 7 w 477"/>
              <a:gd name="T17" fmla="*/ 0 h 549"/>
              <a:gd name="T18" fmla="*/ 0 w 477"/>
              <a:gd name="T19" fmla="*/ 0 h 549"/>
              <a:gd name="T20" fmla="*/ 0 w 477"/>
              <a:gd name="T21" fmla="*/ 185 h 549"/>
              <a:gd name="T22" fmla="*/ 0 w 477"/>
              <a:gd name="T23" fmla="*/ 185 h 549"/>
              <a:gd name="T24" fmla="*/ 0 w 477"/>
              <a:gd name="T25" fmla="*/ 185 h 549"/>
              <a:gd name="T26" fmla="*/ 157 w 477"/>
              <a:gd name="T27" fmla="*/ 276 h 549"/>
              <a:gd name="T28" fmla="*/ 157 w 477"/>
              <a:gd name="T29" fmla="*/ 458 h 549"/>
              <a:gd name="T30" fmla="*/ 157 w 477"/>
              <a:gd name="T31" fmla="*/ 458 h 549"/>
              <a:gd name="T32" fmla="*/ 157 w 477"/>
              <a:gd name="T33" fmla="*/ 458 h 549"/>
              <a:gd name="T34" fmla="*/ 317 w 477"/>
              <a:gd name="T35" fmla="*/ 549 h 549"/>
              <a:gd name="T36" fmla="*/ 321 w 477"/>
              <a:gd name="T37" fmla="*/ 542 h 549"/>
              <a:gd name="T38" fmla="*/ 164 w 477"/>
              <a:gd name="T39" fmla="*/ 451 h 549"/>
              <a:gd name="T40" fmla="*/ 164 w 477"/>
              <a:gd name="T41" fmla="*/ 276 h 549"/>
              <a:gd name="T42" fmla="*/ 317 w 477"/>
              <a:gd name="T43" fmla="*/ 18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7" h="549">
                <a:moveTo>
                  <a:pt x="317" y="189"/>
                </a:moveTo>
                <a:lnTo>
                  <a:pt x="474" y="280"/>
                </a:lnTo>
                <a:lnTo>
                  <a:pt x="477" y="269"/>
                </a:lnTo>
                <a:lnTo>
                  <a:pt x="317" y="178"/>
                </a:lnTo>
                <a:lnTo>
                  <a:pt x="317" y="178"/>
                </a:lnTo>
                <a:lnTo>
                  <a:pt x="317" y="178"/>
                </a:lnTo>
                <a:lnTo>
                  <a:pt x="160" y="269"/>
                </a:lnTo>
                <a:lnTo>
                  <a:pt x="7" y="178"/>
                </a:lnTo>
                <a:lnTo>
                  <a:pt x="7" y="0"/>
                </a:lnTo>
                <a:lnTo>
                  <a:pt x="0" y="0"/>
                </a:lnTo>
                <a:lnTo>
                  <a:pt x="0" y="185"/>
                </a:lnTo>
                <a:lnTo>
                  <a:pt x="0" y="185"/>
                </a:lnTo>
                <a:lnTo>
                  <a:pt x="0" y="185"/>
                </a:lnTo>
                <a:lnTo>
                  <a:pt x="157" y="276"/>
                </a:lnTo>
                <a:lnTo>
                  <a:pt x="157" y="458"/>
                </a:lnTo>
                <a:lnTo>
                  <a:pt x="157" y="458"/>
                </a:lnTo>
                <a:lnTo>
                  <a:pt x="157" y="458"/>
                </a:lnTo>
                <a:lnTo>
                  <a:pt x="317" y="549"/>
                </a:lnTo>
                <a:lnTo>
                  <a:pt x="321" y="542"/>
                </a:lnTo>
                <a:lnTo>
                  <a:pt x="164" y="451"/>
                </a:lnTo>
                <a:lnTo>
                  <a:pt x="164" y="276"/>
                </a:lnTo>
                <a:lnTo>
                  <a:pt x="317"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0" name="Freeform 78"/>
          <p:cNvSpPr/>
          <p:nvPr/>
        </p:nvSpPr>
        <p:spPr bwMode="auto">
          <a:xfrm>
            <a:off x="1288731" y="736434"/>
            <a:ext cx="266202" cy="310808"/>
          </a:xfrm>
          <a:custGeom>
            <a:avLst/>
            <a:gdLst>
              <a:gd name="T0" fmla="*/ 185 w 185"/>
              <a:gd name="T1" fmla="*/ 161 h 216"/>
              <a:gd name="T2" fmla="*/ 94 w 185"/>
              <a:gd name="T3" fmla="*/ 216 h 216"/>
              <a:gd name="T4" fmla="*/ 0 w 185"/>
              <a:gd name="T5" fmla="*/ 161 h 216"/>
              <a:gd name="T6" fmla="*/ 0 w 185"/>
              <a:gd name="T7" fmla="*/ 52 h 216"/>
              <a:gd name="T8" fmla="*/ 94 w 185"/>
              <a:gd name="T9" fmla="*/ 0 h 216"/>
              <a:gd name="T10" fmla="*/ 185 w 185"/>
              <a:gd name="T11" fmla="*/ 52 h 216"/>
              <a:gd name="T12" fmla="*/ 185 w 185"/>
              <a:gd name="T13" fmla="*/ 161 h 216"/>
            </a:gdLst>
            <a:ahLst/>
            <a:cxnLst>
              <a:cxn ang="0">
                <a:pos x="T0" y="T1"/>
              </a:cxn>
              <a:cxn ang="0">
                <a:pos x="T2" y="T3"/>
              </a:cxn>
              <a:cxn ang="0">
                <a:pos x="T4" y="T5"/>
              </a:cxn>
              <a:cxn ang="0">
                <a:pos x="T6" y="T7"/>
              </a:cxn>
              <a:cxn ang="0">
                <a:pos x="T8" y="T9"/>
              </a:cxn>
              <a:cxn ang="0">
                <a:pos x="T10" y="T11"/>
              </a:cxn>
              <a:cxn ang="0">
                <a:pos x="T12" y="T13"/>
              </a:cxn>
            </a:cxnLst>
            <a:rect l="0" t="0" r="r" b="b"/>
            <a:pathLst>
              <a:path w="185" h="216">
                <a:moveTo>
                  <a:pt x="185" y="161"/>
                </a:moveTo>
                <a:lnTo>
                  <a:pt x="94" y="216"/>
                </a:lnTo>
                <a:lnTo>
                  <a:pt x="0" y="161"/>
                </a:lnTo>
                <a:lnTo>
                  <a:pt x="0" y="52"/>
                </a:lnTo>
                <a:lnTo>
                  <a:pt x="94"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1" name="Freeform 79"/>
          <p:cNvSpPr/>
          <p:nvPr/>
        </p:nvSpPr>
        <p:spPr bwMode="auto">
          <a:xfrm>
            <a:off x="1288731" y="1530722"/>
            <a:ext cx="320881" cy="371243"/>
          </a:xfrm>
          <a:custGeom>
            <a:avLst/>
            <a:gdLst>
              <a:gd name="T0" fmla="*/ 223 w 223"/>
              <a:gd name="T1" fmla="*/ 192 h 258"/>
              <a:gd name="T2" fmla="*/ 112 w 223"/>
              <a:gd name="T3" fmla="*/ 258 h 258"/>
              <a:gd name="T4" fmla="*/ 0 w 223"/>
              <a:gd name="T5" fmla="*/ 192 h 258"/>
              <a:gd name="T6" fmla="*/ 0 w 223"/>
              <a:gd name="T7" fmla="*/ 63 h 258"/>
              <a:gd name="T8" fmla="*/ 112 w 223"/>
              <a:gd name="T9" fmla="*/ 0 h 258"/>
              <a:gd name="T10" fmla="*/ 223 w 223"/>
              <a:gd name="T11" fmla="*/ 63 h 258"/>
              <a:gd name="T12" fmla="*/ 223 w 223"/>
              <a:gd name="T13" fmla="*/ 192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2"/>
                </a:moveTo>
                <a:lnTo>
                  <a:pt x="112" y="258"/>
                </a:lnTo>
                <a:lnTo>
                  <a:pt x="0" y="192"/>
                </a:lnTo>
                <a:lnTo>
                  <a:pt x="0" y="63"/>
                </a:lnTo>
                <a:lnTo>
                  <a:pt x="112" y="0"/>
                </a:lnTo>
                <a:lnTo>
                  <a:pt x="223" y="63"/>
                </a:lnTo>
                <a:lnTo>
                  <a:pt x="223"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2" name="Freeform 80"/>
          <p:cNvSpPr/>
          <p:nvPr/>
        </p:nvSpPr>
        <p:spPr bwMode="auto">
          <a:xfrm>
            <a:off x="2016828" y="1168112"/>
            <a:ext cx="266202" cy="312248"/>
          </a:xfrm>
          <a:custGeom>
            <a:avLst/>
            <a:gdLst>
              <a:gd name="T0" fmla="*/ 185 w 185"/>
              <a:gd name="T1" fmla="*/ 161 h 217"/>
              <a:gd name="T2" fmla="*/ 94 w 185"/>
              <a:gd name="T3" fmla="*/ 217 h 217"/>
              <a:gd name="T4" fmla="*/ 0 w 185"/>
              <a:gd name="T5" fmla="*/ 161 h 217"/>
              <a:gd name="T6" fmla="*/ 0 w 185"/>
              <a:gd name="T7" fmla="*/ 53 h 217"/>
              <a:gd name="T8" fmla="*/ 94 w 185"/>
              <a:gd name="T9" fmla="*/ 0 h 217"/>
              <a:gd name="T10" fmla="*/ 185 w 185"/>
              <a:gd name="T11" fmla="*/ 53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4" y="217"/>
                </a:lnTo>
                <a:lnTo>
                  <a:pt x="0" y="161"/>
                </a:lnTo>
                <a:lnTo>
                  <a:pt x="0" y="53"/>
                </a:lnTo>
                <a:lnTo>
                  <a:pt x="94"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3" name="Freeform 81"/>
          <p:cNvSpPr/>
          <p:nvPr/>
        </p:nvSpPr>
        <p:spPr bwMode="auto">
          <a:xfrm>
            <a:off x="2629810" y="1464531"/>
            <a:ext cx="421606" cy="483479"/>
          </a:xfrm>
          <a:custGeom>
            <a:avLst/>
            <a:gdLst>
              <a:gd name="T0" fmla="*/ 293 w 293"/>
              <a:gd name="T1" fmla="*/ 252 h 336"/>
              <a:gd name="T2" fmla="*/ 146 w 293"/>
              <a:gd name="T3" fmla="*/ 336 h 336"/>
              <a:gd name="T4" fmla="*/ 0 w 293"/>
              <a:gd name="T5" fmla="*/ 252 h 336"/>
              <a:gd name="T6" fmla="*/ 0 w 293"/>
              <a:gd name="T7" fmla="*/ 84 h 336"/>
              <a:gd name="T8" fmla="*/ 146 w 293"/>
              <a:gd name="T9" fmla="*/ 0 h 336"/>
              <a:gd name="T10" fmla="*/ 293 w 293"/>
              <a:gd name="T11" fmla="*/ 84 h 336"/>
              <a:gd name="T12" fmla="*/ 293 w 293"/>
              <a:gd name="T13" fmla="*/ 252 h 336"/>
            </a:gdLst>
            <a:ahLst/>
            <a:cxnLst>
              <a:cxn ang="0">
                <a:pos x="T0" y="T1"/>
              </a:cxn>
              <a:cxn ang="0">
                <a:pos x="T2" y="T3"/>
              </a:cxn>
              <a:cxn ang="0">
                <a:pos x="T4" y="T5"/>
              </a:cxn>
              <a:cxn ang="0">
                <a:pos x="T6" y="T7"/>
              </a:cxn>
              <a:cxn ang="0">
                <a:pos x="T8" y="T9"/>
              </a:cxn>
              <a:cxn ang="0">
                <a:pos x="T10" y="T11"/>
              </a:cxn>
              <a:cxn ang="0">
                <a:pos x="T12" y="T13"/>
              </a:cxn>
            </a:cxnLst>
            <a:rect l="0" t="0" r="r" b="b"/>
            <a:pathLst>
              <a:path w="293" h="336">
                <a:moveTo>
                  <a:pt x="293" y="252"/>
                </a:moveTo>
                <a:lnTo>
                  <a:pt x="146" y="336"/>
                </a:lnTo>
                <a:lnTo>
                  <a:pt x="0" y="252"/>
                </a:lnTo>
                <a:lnTo>
                  <a:pt x="0" y="84"/>
                </a:lnTo>
                <a:lnTo>
                  <a:pt x="146" y="0"/>
                </a:lnTo>
                <a:lnTo>
                  <a:pt x="293" y="84"/>
                </a:lnTo>
                <a:lnTo>
                  <a:pt x="293" y="25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4" name="Freeform 82"/>
          <p:cNvSpPr/>
          <p:nvPr/>
        </p:nvSpPr>
        <p:spPr bwMode="auto">
          <a:xfrm>
            <a:off x="280043" y="1510577"/>
            <a:ext cx="417289" cy="482041"/>
          </a:xfrm>
          <a:custGeom>
            <a:avLst/>
            <a:gdLst>
              <a:gd name="T0" fmla="*/ 290 w 290"/>
              <a:gd name="T1" fmla="*/ 251 h 335"/>
              <a:gd name="T2" fmla="*/ 146 w 290"/>
              <a:gd name="T3" fmla="*/ 335 h 335"/>
              <a:gd name="T4" fmla="*/ 0 w 290"/>
              <a:gd name="T5" fmla="*/ 251 h 335"/>
              <a:gd name="T6" fmla="*/ 0 w 290"/>
              <a:gd name="T7" fmla="*/ 84 h 335"/>
              <a:gd name="T8" fmla="*/ 146 w 290"/>
              <a:gd name="T9" fmla="*/ 0 h 335"/>
              <a:gd name="T10" fmla="*/ 290 w 290"/>
              <a:gd name="T11" fmla="*/ 84 h 335"/>
              <a:gd name="T12" fmla="*/ 290 w 290"/>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90" h="335">
                <a:moveTo>
                  <a:pt x="290" y="251"/>
                </a:moveTo>
                <a:lnTo>
                  <a:pt x="146" y="335"/>
                </a:lnTo>
                <a:lnTo>
                  <a:pt x="0" y="251"/>
                </a:lnTo>
                <a:lnTo>
                  <a:pt x="0" y="84"/>
                </a:lnTo>
                <a:lnTo>
                  <a:pt x="146" y="0"/>
                </a:lnTo>
                <a:lnTo>
                  <a:pt x="290" y="84"/>
                </a:lnTo>
                <a:lnTo>
                  <a:pt x="290"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5" name="Freeform 83"/>
          <p:cNvSpPr/>
          <p:nvPr/>
        </p:nvSpPr>
        <p:spPr bwMode="auto">
          <a:xfrm>
            <a:off x="1288731" y="2827195"/>
            <a:ext cx="241740" cy="402899"/>
          </a:xfrm>
          <a:custGeom>
            <a:avLst/>
            <a:gdLst>
              <a:gd name="T0" fmla="*/ 4 w 168"/>
              <a:gd name="T1" fmla="*/ 0 h 280"/>
              <a:gd name="T2" fmla="*/ 0 w 168"/>
              <a:gd name="T3" fmla="*/ 7 h 280"/>
              <a:gd name="T4" fmla="*/ 157 w 168"/>
              <a:gd name="T5" fmla="*/ 98 h 280"/>
              <a:gd name="T6" fmla="*/ 157 w 168"/>
              <a:gd name="T7" fmla="*/ 280 h 280"/>
              <a:gd name="T8" fmla="*/ 168 w 168"/>
              <a:gd name="T9" fmla="*/ 280 h 280"/>
              <a:gd name="T10" fmla="*/ 164 w 168"/>
              <a:gd name="T11" fmla="*/ 91 h 280"/>
              <a:gd name="T12" fmla="*/ 164 w 168"/>
              <a:gd name="T13" fmla="*/ 91 h 280"/>
              <a:gd name="T14" fmla="*/ 164 w 168"/>
              <a:gd name="T15" fmla="*/ 91 h 280"/>
              <a:gd name="T16" fmla="*/ 4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4" y="0"/>
                </a:moveTo>
                <a:lnTo>
                  <a:pt x="0" y="7"/>
                </a:lnTo>
                <a:lnTo>
                  <a:pt x="157" y="98"/>
                </a:lnTo>
                <a:lnTo>
                  <a:pt x="157" y="280"/>
                </a:lnTo>
                <a:lnTo>
                  <a:pt x="168" y="280"/>
                </a:lnTo>
                <a:lnTo>
                  <a:pt x="164" y="91"/>
                </a:lnTo>
                <a:lnTo>
                  <a:pt x="164" y="91"/>
                </a:lnTo>
                <a:lnTo>
                  <a:pt x="164"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6" name="Freeform 84"/>
          <p:cNvSpPr/>
          <p:nvPr/>
        </p:nvSpPr>
        <p:spPr bwMode="auto">
          <a:xfrm>
            <a:off x="1264269" y="2581138"/>
            <a:ext cx="240301" cy="401461"/>
          </a:xfrm>
          <a:custGeom>
            <a:avLst/>
            <a:gdLst>
              <a:gd name="T0" fmla="*/ 164 w 167"/>
              <a:gd name="T1" fmla="*/ 279 h 279"/>
              <a:gd name="T2" fmla="*/ 167 w 167"/>
              <a:gd name="T3" fmla="*/ 272 h 279"/>
              <a:gd name="T4" fmla="*/ 10 w 167"/>
              <a:gd name="T5" fmla="*/ 182 h 279"/>
              <a:gd name="T6" fmla="*/ 10 w 167"/>
              <a:gd name="T7" fmla="*/ 0 h 279"/>
              <a:gd name="T8" fmla="*/ 0 w 167"/>
              <a:gd name="T9" fmla="*/ 0 h 279"/>
              <a:gd name="T10" fmla="*/ 3 w 167"/>
              <a:gd name="T11" fmla="*/ 185 h 279"/>
              <a:gd name="T12" fmla="*/ 3 w 167"/>
              <a:gd name="T13" fmla="*/ 185 h 279"/>
              <a:gd name="T14" fmla="*/ 3 w 167"/>
              <a:gd name="T15" fmla="*/ 185 h 279"/>
              <a:gd name="T16" fmla="*/ 164 w 167"/>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4" y="279"/>
                </a:moveTo>
                <a:lnTo>
                  <a:pt x="167" y="272"/>
                </a:lnTo>
                <a:lnTo>
                  <a:pt x="10" y="182"/>
                </a:lnTo>
                <a:lnTo>
                  <a:pt x="10" y="0"/>
                </a:lnTo>
                <a:lnTo>
                  <a:pt x="0" y="0"/>
                </a:lnTo>
                <a:lnTo>
                  <a:pt x="3" y="185"/>
                </a:lnTo>
                <a:lnTo>
                  <a:pt x="3" y="185"/>
                </a:lnTo>
                <a:lnTo>
                  <a:pt x="3" y="185"/>
                </a:lnTo>
                <a:lnTo>
                  <a:pt x="164"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7" name="Freeform 85"/>
          <p:cNvSpPr/>
          <p:nvPr/>
        </p:nvSpPr>
        <p:spPr bwMode="auto">
          <a:xfrm>
            <a:off x="1012457" y="2450196"/>
            <a:ext cx="241740" cy="402899"/>
          </a:xfrm>
          <a:custGeom>
            <a:avLst/>
            <a:gdLst>
              <a:gd name="T0" fmla="*/ 7 w 168"/>
              <a:gd name="T1" fmla="*/ 0 h 280"/>
              <a:gd name="T2" fmla="*/ 0 w 168"/>
              <a:gd name="T3" fmla="*/ 7 h 280"/>
              <a:gd name="T4" fmla="*/ 157 w 168"/>
              <a:gd name="T5" fmla="*/ 98 h 280"/>
              <a:gd name="T6" fmla="*/ 157 w 168"/>
              <a:gd name="T7" fmla="*/ 280 h 280"/>
              <a:gd name="T8" fmla="*/ 168 w 168"/>
              <a:gd name="T9" fmla="*/ 280 h 280"/>
              <a:gd name="T10" fmla="*/ 168 w 168"/>
              <a:gd name="T11" fmla="*/ 91 h 280"/>
              <a:gd name="T12" fmla="*/ 168 w 168"/>
              <a:gd name="T13" fmla="*/ 91 h 280"/>
              <a:gd name="T14" fmla="*/ 168 w 168"/>
              <a:gd name="T15" fmla="*/ 91 h 280"/>
              <a:gd name="T16" fmla="*/ 7 w 168"/>
              <a:gd name="T1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7" y="0"/>
                </a:moveTo>
                <a:lnTo>
                  <a:pt x="0" y="7"/>
                </a:lnTo>
                <a:lnTo>
                  <a:pt x="157" y="98"/>
                </a:lnTo>
                <a:lnTo>
                  <a:pt x="157" y="280"/>
                </a:lnTo>
                <a:lnTo>
                  <a:pt x="168" y="280"/>
                </a:lnTo>
                <a:lnTo>
                  <a:pt x="168" y="91"/>
                </a:lnTo>
                <a:lnTo>
                  <a:pt x="168" y="91"/>
                </a:lnTo>
                <a:lnTo>
                  <a:pt x="168" y="91"/>
                </a:lnTo>
                <a:lnTo>
                  <a:pt x="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8" name="Freeform 86"/>
          <p:cNvSpPr/>
          <p:nvPr/>
        </p:nvSpPr>
        <p:spPr bwMode="auto">
          <a:xfrm>
            <a:off x="1093037" y="2952381"/>
            <a:ext cx="241740" cy="402899"/>
          </a:xfrm>
          <a:custGeom>
            <a:avLst/>
            <a:gdLst>
              <a:gd name="T0" fmla="*/ 161 w 168"/>
              <a:gd name="T1" fmla="*/ 280 h 280"/>
              <a:gd name="T2" fmla="*/ 168 w 168"/>
              <a:gd name="T3" fmla="*/ 269 h 280"/>
              <a:gd name="T4" fmla="*/ 11 w 168"/>
              <a:gd name="T5" fmla="*/ 182 h 280"/>
              <a:gd name="T6" fmla="*/ 11 w 168"/>
              <a:gd name="T7" fmla="*/ 0 h 280"/>
              <a:gd name="T8" fmla="*/ 0 w 168"/>
              <a:gd name="T9" fmla="*/ 0 h 280"/>
              <a:gd name="T10" fmla="*/ 0 w 168"/>
              <a:gd name="T11" fmla="*/ 186 h 280"/>
              <a:gd name="T12" fmla="*/ 0 w 168"/>
              <a:gd name="T13" fmla="*/ 186 h 280"/>
              <a:gd name="T14" fmla="*/ 0 w 168"/>
              <a:gd name="T15" fmla="*/ 186 h 280"/>
              <a:gd name="T16" fmla="*/ 161 w 168"/>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80">
                <a:moveTo>
                  <a:pt x="161" y="280"/>
                </a:moveTo>
                <a:lnTo>
                  <a:pt x="168" y="269"/>
                </a:lnTo>
                <a:lnTo>
                  <a:pt x="11" y="182"/>
                </a:lnTo>
                <a:lnTo>
                  <a:pt x="11" y="0"/>
                </a:lnTo>
                <a:lnTo>
                  <a:pt x="0" y="0"/>
                </a:lnTo>
                <a:lnTo>
                  <a:pt x="0" y="186"/>
                </a:lnTo>
                <a:lnTo>
                  <a:pt x="0" y="186"/>
                </a:lnTo>
                <a:lnTo>
                  <a:pt x="0" y="186"/>
                </a:lnTo>
                <a:lnTo>
                  <a:pt x="161"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89" name="Freeform 87"/>
          <p:cNvSpPr/>
          <p:nvPr/>
        </p:nvSpPr>
        <p:spPr bwMode="auto">
          <a:xfrm>
            <a:off x="586535" y="2827195"/>
            <a:ext cx="466212" cy="538159"/>
          </a:xfrm>
          <a:custGeom>
            <a:avLst/>
            <a:gdLst>
              <a:gd name="T0" fmla="*/ 324 w 324"/>
              <a:gd name="T1" fmla="*/ 276 h 374"/>
              <a:gd name="T2" fmla="*/ 324 w 324"/>
              <a:gd name="T3" fmla="*/ 91 h 374"/>
              <a:gd name="T4" fmla="*/ 324 w 324"/>
              <a:gd name="T5" fmla="*/ 91 h 374"/>
              <a:gd name="T6" fmla="*/ 324 w 324"/>
              <a:gd name="T7" fmla="*/ 91 h 374"/>
              <a:gd name="T8" fmla="*/ 164 w 324"/>
              <a:gd name="T9" fmla="*/ 0 h 374"/>
              <a:gd name="T10" fmla="*/ 157 w 324"/>
              <a:gd name="T11" fmla="*/ 7 h 374"/>
              <a:gd name="T12" fmla="*/ 314 w 324"/>
              <a:gd name="T13" fmla="*/ 98 h 374"/>
              <a:gd name="T14" fmla="*/ 314 w 324"/>
              <a:gd name="T15" fmla="*/ 273 h 374"/>
              <a:gd name="T16" fmla="*/ 164 w 324"/>
              <a:gd name="T17" fmla="*/ 363 h 374"/>
              <a:gd name="T18" fmla="*/ 7 w 324"/>
              <a:gd name="T19" fmla="*/ 273 h 374"/>
              <a:gd name="T20" fmla="*/ 0 w 324"/>
              <a:gd name="T21" fmla="*/ 280 h 374"/>
              <a:gd name="T22" fmla="*/ 164 w 324"/>
              <a:gd name="T23" fmla="*/ 374 h 374"/>
              <a:gd name="T24" fmla="*/ 164 w 324"/>
              <a:gd name="T25" fmla="*/ 374 h 374"/>
              <a:gd name="T26" fmla="*/ 164 w 324"/>
              <a:gd name="T27" fmla="*/ 374 h 374"/>
              <a:gd name="T28" fmla="*/ 324 w 324"/>
              <a:gd name="T29" fmla="*/ 27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4" h="374">
                <a:moveTo>
                  <a:pt x="324" y="276"/>
                </a:moveTo>
                <a:lnTo>
                  <a:pt x="324" y="91"/>
                </a:lnTo>
                <a:lnTo>
                  <a:pt x="324" y="91"/>
                </a:lnTo>
                <a:lnTo>
                  <a:pt x="324" y="91"/>
                </a:lnTo>
                <a:lnTo>
                  <a:pt x="164" y="0"/>
                </a:lnTo>
                <a:lnTo>
                  <a:pt x="157" y="7"/>
                </a:lnTo>
                <a:lnTo>
                  <a:pt x="314" y="98"/>
                </a:lnTo>
                <a:lnTo>
                  <a:pt x="314" y="273"/>
                </a:lnTo>
                <a:lnTo>
                  <a:pt x="164" y="363"/>
                </a:lnTo>
                <a:lnTo>
                  <a:pt x="7" y="273"/>
                </a:lnTo>
                <a:lnTo>
                  <a:pt x="0" y="280"/>
                </a:lnTo>
                <a:lnTo>
                  <a:pt x="164" y="374"/>
                </a:lnTo>
                <a:lnTo>
                  <a:pt x="164" y="374"/>
                </a:lnTo>
                <a:lnTo>
                  <a:pt x="164" y="374"/>
                </a:lnTo>
                <a:lnTo>
                  <a:pt x="324" y="27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0" name="Freeform 88"/>
          <p:cNvSpPr/>
          <p:nvPr/>
        </p:nvSpPr>
        <p:spPr bwMode="auto">
          <a:xfrm>
            <a:off x="826835" y="3244484"/>
            <a:ext cx="235984" cy="401461"/>
          </a:xfrm>
          <a:custGeom>
            <a:avLst/>
            <a:gdLst>
              <a:gd name="T0" fmla="*/ 0 w 164"/>
              <a:gd name="T1" fmla="*/ 279 h 279"/>
              <a:gd name="T2" fmla="*/ 11 w 164"/>
              <a:gd name="T3" fmla="*/ 279 h 279"/>
              <a:gd name="T4" fmla="*/ 7 w 164"/>
              <a:gd name="T5" fmla="*/ 98 h 279"/>
              <a:gd name="T6" fmla="*/ 164 w 164"/>
              <a:gd name="T7" fmla="*/ 7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11" y="279"/>
                </a:lnTo>
                <a:lnTo>
                  <a:pt x="7" y="98"/>
                </a:lnTo>
                <a:lnTo>
                  <a:pt x="164" y="7"/>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1" name="Freeform 89"/>
          <p:cNvSpPr/>
          <p:nvPr/>
        </p:nvSpPr>
        <p:spPr bwMode="auto">
          <a:xfrm>
            <a:off x="1544860" y="3234411"/>
            <a:ext cx="467652" cy="145332"/>
          </a:xfrm>
          <a:custGeom>
            <a:avLst/>
            <a:gdLst>
              <a:gd name="T0" fmla="*/ 325 w 325"/>
              <a:gd name="T1" fmla="*/ 7 h 101"/>
              <a:gd name="T2" fmla="*/ 318 w 325"/>
              <a:gd name="T3" fmla="*/ 0 h 101"/>
              <a:gd name="T4" fmla="*/ 164 w 325"/>
              <a:gd name="T5" fmla="*/ 91 h 101"/>
              <a:gd name="T6" fmla="*/ 7 w 325"/>
              <a:gd name="T7" fmla="*/ 0 h 101"/>
              <a:gd name="T8" fmla="*/ 0 w 325"/>
              <a:gd name="T9" fmla="*/ 7 h 101"/>
              <a:gd name="T10" fmla="*/ 164 w 325"/>
              <a:gd name="T11" fmla="*/ 101 h 101"/>
              <a:gd name="T12" fmla="*/ 164 w 325"/>
              <a:gd name="T13" fmla="*/ 101 h 101"/>
              <a:gd name="T14" fmla="*/ 164 w 325"/>
              <a:gd name="T15" fmla="*/ 101 h 101"/>
              <a:gd name="T16" fmla="*/ 325 w 32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1">
                <a:moveTo>
                  <a:pt x="325" y="7"/>
                </a:moveTo>
                <a:lnTo>
                  <a:pt x="318" y="0"/>
                </a:lnTo>
                <a:lnTo>
                  <a:pt x="164" y="91"/>
                </a:lnTo>
                <a:lnTo>
                  <a:pt x="7" y="0"/>
                </a:lnTo>
                <a:lnTo>
                  <a:pt x="0" y="7"/>
                </a:lnTo>
                <a:lnTo>
                  <a:pt x="164" y="101"/>
                </a:lnTo>
                <a:lnTo>
                  <a:pt x="164" y="101"/>
                </a:lnTo>
                <a:lnTo>
                  <a:pt x="164" y="101"/>
                </a:lnTo>
                <a:lnTo>
                  <a:pt x="325"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2" name="Freeform 90"/>
          <p:cNvSpPr/>
          <p:nvPr/>
        </p:nvSpPr>
        <p:spPr bwMode="auto">
          <a:xfrm>
            <a:off x="1766455" y="2948065"/>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3" name="Freeform 91"/>
          <p:cNvSpPr/>
          <p:nvPr/>
        </p:nvSpPr>
        <p:spPr bwMode="auto">
          <a:xfrm>
            <a:off x="1805305" y="3762497"/>
            <a:ext cx="241740" cy="401461"/>
          </a:xfrm>
          <a:custGeom>
            <a:avLst/>
            <a:gdLst>
              <a:gd name="T0" fmla="*/ 168 w 168"/>
              <a:gd name="T1" fmla="*/ 0 h 279"/>
              <a:gd name="T2" fmla="*/ 157 w 168"/>
              <a:gd name="T3" fmla="*/ 0 h 279"/>
              <a:gd name="T4" fmla="*/ 157 w 168"/>
              <a:gd name="T5" fmla="*/ 181 h 279"/>
              <a:gd name="T6" fmla="*/ 0 w 168"/>
              <a:gd name="T7" fmla="*/ 272 h 279"/>
              <a:gd name="T8" fmla="*/ 7 w 168"/>
              <a:gd name="T9" fmla="*/ 279 h 279"/>
              <a:gd name="T10" fmla="*/ 168 w 168"/>
              <a:gd name="T11" fmla="*/ 188 h 279"/>
              <a:gd name="T12" fmla="*/ 168 w 168"/>
              <a:gd name="T13" fmla="*/ 188 h 279"/>
              <a:gd name="T14" fmla="*/ 168 w 168"/>
              <a:gd name="T15" fmla="*/ 188 h 279"/>
              <a:gd name="T16" fmla="*/ 168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168" y="0"/>
                </a:moveTo>
                <a:lnTo>
                  <a:pt x="157" y="0"/>
                </a:lnTo>
                <a:lnTo>
                  <a:pt x="157" y="181"/>
                </a:lnTo>
                <a:lnTo>
                  <a:pt x="0" y="272"/>
                </a:lnTo>
                <a:lnTo>
                  <a:pt x="7" y="279"/>
                </a:lnTo>
                <a:lnTo>
                  <a:pt x="168" y="188"/>
                </a:lnTo>
                <a:lnTo>
                  <a:pt x="168" y="188"/>
                </a:lnTo>
                <a:lnTo>
                  <a:pt x="168" y="188"/>
                </a:lnTo>
                <a:lnTo>
                  <a:pt x="168"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4" name="Freeform 92"/>
          <p:cNvSpPr/>
          <p:nvPr/>
        </p:nvSpPr>
        <p:spPr bwMode="auto">
          <a:xfrm>
            <a:off x="1314632" y="3661772"/>
            <a:ext cx="240301" cy="397144"/>
          </a:xfrm>
          <a:custGeom>
            <a:avLst/>
            <a:gdLst>
              <a:gd name="T0" fmla="*/ 3 w 167"/>
              <a:gd name="T1" fmla="*/ 0 h 276"/>
              <a:gd name="T2" fmla="*/ 0 w 167"/>
              <a:gd name="T3" fmla="*/ 7 h 276"/>
              <a:gd name="T4" fmla="*/ 157 w 167"/>
              <a:gd name="T5" fmla="*/ 94 h 276"/>
              <a:gd name="T6" fmla="*/ 160 w 167"/>
              <a:gd name="T7" fmla="*/ 276 h 276"/>
              <a:gd name="T8" fmla="*/ 167 w 167"/>
              <a:gd name="T9" fmla="*/ 276 h 276"/>
              <a:gd name="T10" fmla="*/ 167 w 167"/>
              <a:gd name="T11" fmla="*/ 91 h 276"/>
              <a:gd name="T12" fmla="*/ 167 w 167"/>
              <a:gd name="T13" fmla="*/ 91 h 276"/>
              <a:gd name="T14" fmla="*/ 167 w 167"/>
              <a:gd name="T15" fmla="*/ 91 h 276"/>
              <a:gd name="T16" fmla="*/ 3 w 167"/>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6">
                <a:moveTo>
                  <a:pt x="3" y="0"/>
                </a:moveTo>
                <a:lnTo>
                  <a:pt x="0" y="7"/>
                </a:lnTo>
                <a:lnTo>
                  <a:pt x="157" y="94"/>
                </a:lnTo>
                <a:lnTo>
                  <a:pt x="160" y="276"/>
                </a:lnTo>
                <a:lnTo>
                  <a:pt x="167" y="276"/>
                </a:lnTo>
                <a:lnTo>
                  <a:pt x="167" y="91"/>
                </a:lnTo>
                <a:lnTo>
                  <a:pt x="167" y="91"/>
                </a:lnTo>
                <a:lnTo>
                  <a:pt x="167" y="91"/>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5" name="Freeform 93"/>
          <p:cNvSpPr/>
          <p:nvPr/>
        </p:nvSpPr>
        <p:spPr bwMode="auto">
          <a:xfrm>
            <a:off x="2022584" y="2948065"/>
            <a:ext cx="234545" cy="401461"/>
          </a:xfrm>
          <a:custGeom>
            <a:avLst/>
            <a:gdLst>
              <a:gd name="T0" fmla="*/ 160 w 163"/>
              <a:gd name="T1" fmla="*/ 279 h 279"/>
              <a:gd name="T2" fmla="*/ 163 w 163"/>
              <a:gd name="T3" fmla="*/ 272 h 279"/>
              <a:gd name="T4" fmla="*/ 6 w 163"/>
              <a:gd name="T5" fmla="*/ 182 h 279"/>
              <a:gd name="T6" fmla="*/ 6 w 163"/>
              <a:gd name="T7" fmla="*/ 0 h 279"/>
              <a:gd name="T8" fmla="*/ 0 w 163"/>
              <a:gd name="T9" fmla="*/ 0 h 279"/>
              <a:gd name="T10" fmla="*/ 0 w 163"/>
              <a:gd name="T11" fmla="*/ 189 h 279"/>
              <a:gd name="T12" fmla="*/ 0 w 163"/>
              <a:gd name="T13" fmla="*/ 189 h 279"/>
              <a:gd name="T14" fmla="*/ 0 w 163"/>
              <a:gd name="T15" fmla="*/ 189 h 279"/>
              <a:gd name="T16" fmla="*/ 160 w 163"/>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79">
                <a:moveTo>
                  <a:pt x="160" y="279"/>
                </a:moveTo>
                <a:lnTo>
                  <a:pt x="163" y="272"/>
                </a:lnTo>
                <a:lnTo>
                  <a:pt x="6" y="182"/>
                </a:lnTo>
                <a:lnTo>
                  <a:pt x="6" y="0"/>
                </a:lnTo>
                <a:lnTo>
                  <a:pt x="0" y="0"/>
                </a:lnTo>
                <a:lnTo>
                  <a:pt x="0" y="189"/>
                </a:lnTo>
                <a:lnTo>
                  <a:pt x="0" y="189"/>
                </a:lnTo>
                <a:lnTo>
                  <a:pt x="0" y="189"/>
                </a:lnTo>
                <a:lnTo>
                  <a:pt x="16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6" name="Freeform 94"/>
          <p:cNvSpPr/>
          <p:nvPr/>
        </p:nvSpPr>
        <p:spPr bwMode="auto">
          <a:xfrm>
            <a:off x="2026900" y="3199876"/>
            <a:ext cx="240301" cy="401461"/>
          </a:xfrm>
          <a:custGeom>
            <a:avLst/>
            <a:gdLst>
              <a:gd name="T0" fmla="*/ 3 w 167"/>
              <a:gd name="T1" fmla="*/ 0 h 279"/>
              <a:gd name="T2" fmla="*/ 0 w 167"/>
              <a:gd name="T3" fmla="*/ 7 h 279"/>
              <a:gd name="T4" fmla="*/ 157 w 167"/>
              <a:gd name="T5" fmla="*/ 97 h 279"/>
              <a:gd name="T6" fmla="*/ 157 w 167"/>
              <a:gd name="T7" fmla="*/ 279 h 279"/>
              <a:gd name="T8" fmla="*/ 167 w 167"/>
              <a:gd name="T9" fmla="*/ 279 h 279"/>
              <a:gd name="T10" fmla="*/ 164 w 167"/>
              <a:gd name="T11" fmla="*/ 90 h 279"/>
              <a:gd name="T12" fmla="*/ 164 w 167"/>
              <a:gd name="T13" fmla="*/ 90 h 279"/>
              <a:gd name="T14" fmla="*/ 164 w 167"/>
              <a:gd name="T15" fmla="*/ 90 h 279"/>
              <a:gd name="T16" fmla="*/ 3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3" y="0"/>
                </a:moveTo>
                <a:lnTo>
                  <a:pt x="0" y="7"/>
                </a:lnTo>
                <a:lnTo>
                  <a:pt x="157" y="97"/>
                </a:lnTo>
                <a:lnTo>
                  <a:pt x="157" y="279"/>
                </a:lnTo>
                <a:lnTo>
                  <a:pt x="167" y="279"/>
                </a:lnTo>
                <a:lnTo>
                  <a:pt x="164" y="90"/>
                </a:lnTo>
                <a:lnTo>
                  <a:pt x="164" y="90"/>
                </a:lnTo>
                <a:lnTo>
                  <a:pt x="164" y="90"/>
                </a:lnTo>
                <a:lnTo>
                  <a:pt x="3"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7" name="Freeform 95"/>
          <p:cNvSpPr/>
          <p:nvPr/>
        </p:nvSpPr>
        <p:spPr bwMode="auto">
          <a:xfrm>
            <a:off x="2247056" y="3204194"/>
            <a:ext cx="467652" cy="155404"/>
          </a:xfrm>
          <a:custGeom>
            <a:avLst/>
            <a:gdLst>
              <a:gd name="T0" fmla="*/ 0 w 325"/>
              <a:gd name="T1" fmla="*/ 87 h 108"/>
              <a:gd name="T2" fmla="*/ 7 w 325"/>
              <a:gd name="T3" fmla="*/ 94 h 108"/>
              <a:gd name="T4" fmla="*/ 168 w 325"/>
              <a:gd name="T5" fmla="*/ 11 h 108"/>
              <a:gd name="T6" fmla="*/ 318 w 325"/>
              <a:gd name="T7" fmla="*/ 108 h 108"/>
              <a:gd name="T8" fmla="*/ 325 w 325"/>
              <a:gd name="T9" fmla="*/ 101 h 108"/>
              <a:gd name="T10" fmla="*/ 168 w 325"/>
              <a:gd name="T11" fmla="*/ 0 h 108"/>
              <a:gd name="T12" fmla="*/ 168 w 325"/>
              <a:gd name="T13" fmla="*/ 0 h 108"/>
              <a:gd name="T14" fmla="*/ 168 w 325"/>
              <a:gd name="T15" fmla="*/ 0 h 108"/>
              <a:gd name="T16" fmla="*/ 0 w 325"/>
              <a:gd name="T17"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108">
                <a:moveTo>
                  <a:pt x="0" y="87"/>
                </a:moveTo>
                <a:lnTo>
                  <a:pt x="7" y="94"/>
                </a:lnTo>
                <a:lnTo>
                  <a:pt x="168" y="11"/>
                </a:lnTo>
                <a:lnTo>
                  <a:pt x="318" y="108"/>
                </a:lnTo>
                <a:lnTo>
                  <a:pt x="325" y="101"/>
                </a:lnTo>
                <a:lnTo>
                  <a:pt x="168" y="0"/>
                </a:lnTo>
                <a:lnTo>
                  <a:pt x="168" y="0"/>
                </a:lnTo>
                <a:lnTo>
                  <a:pt x="168" y="0"/>
                </a:lnTo>
                <a:lnTo>
                  <a:pt x="0" y="8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8" name="Freeform 96"/>
          <p:cNvSpPr/>
          <p:nvPr/>
        </p:nvSpPr>
        <p:spPr bwMode="auto">
          <a:xfrm>
            <a:off x="2483040" y="3238728"/>
            <a:ext cx="461896" cy="151088"/>
          </a:xfrm>
          <a:custGeom>
            <a:avLst/>
            <a:gdLst>
              <a:gd name="T0" fmla="*/ 321 w 321"/>
              <a:gd name="T1" fmla="*/ 18 h 105"/>
              <a:gd name="T2" fmla="*/ 318 w 321"/>
              <a:gd name="T3" fmla="*/ 11 h 105"/>
              <a:gd name="T4" fmla="*/ 157 w 321"/>
              <a:gd name="T5" fmla="*/ 95 h 105"/>
              <a:gd name="T6" fmla="*/ 4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8"/>
                </a:moveTo>
                <a:lnTo>
                  <a:pt x="318" y="11"/>
                </a:lnTo>
                <a:lnTo>
                  <a:pt x="157" y="95"/>
                </a:lnTo>
                <a:lnTo>
                  <a:pt x="4" y="0"/>
                </a:lnTo>
                <a:lnTo>
                  <a:pt x="0" y="7"/>
                </a:lnTo>
                <a:lnTo>
                  <a:pt x="157" y="105"/>
                </a:lnTo>
                <a:lnTo>
                  <a:pt x="157" y="105"/>
                </a:lnTo>
                <a:lnTo>
                  <a:pt x="157" y="105"/>
                </a:lnTo>
                <a:lnTo>
                  <a:pt x="321"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9" name="Freeform 97"/>
          <p:cNvSpPr/>
          <p:nvPr/>
        </p:nvSpPr>
        <p:spPr bwMode="auto">
          <a:xfrm>
            <a:off x="2478723" y="2786905"/>
            <a:ext cx="235984" cy="402899"/>
          </a:xfrm>
          <a:custGeom>
            <a:avLst/>
            <a:gdLst>
              <a:gd name="T0" fmla="*/ 0 w 164"/>
              <a:gd name="T1" fmla="*/ 280 h 280"/>
              <a:gd name="T2" fmla="*/ 7 w 164"/>
              <a:gd name="T3" fmla="*/ 280 h 280"/>
              <a:gd name="T4" fmla="*/ 7 w 164"/>
              <a:gd name="T5" fmla="*/ 98 h 280"/>
              <a:gd name="T6" fmla="*/ 164 w 164"/>
              <a:gd name="T7" fmla="*/ 7 h 280"/>
              <a:gd name="T8" fmla="*/ 160 w 164"/>
              <a:gd name="T9" fmla="*/ 0 h 280"/>
              <a:gd name="T10" fmla="*/ 0 w 164"/>
              <a:gd name="T11" fmla="*/ 91 h 280"/>
              <a:gd name="T12" fmla="*/ 0 w 164"/>
              <a:gd name="T13" fmla="*/ 91 h 280"/>
              <a:gd name="T14" fmla="*/ 0 w 164"/>
              <a:gd name="T15" fmla="*/ 91 h 280"/>
              <a:gd name="T16" fmla="*/ 0 w 164"/>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0">
                <a:moveTo>
                  <a:pt x="0" y="280"/>
                </a:moveTo>
                <a:lnTo>
                  <a:pt x="7" y="280"/>
                </a:lnTo>
                <a:lnTo>
                  <a:pt x="7" y="98"/>
                </a:lnTo>
                <a:lnTo>
                  <a:pt x="164" y="7"/>
                </a:lnTo>
                <a:lnTo>
                  <a:pt x="160" y="0"/>
                </a:lnTo>
                <a:lnTo>
                  <a:pt x="0" y="91"/>
                </a:lnTo>
                <a:lnTo>
                  <a:pt x="0" y="91"/>
                </a:lnTo>
                <a:lnTo>
                  <a:pt x="0" y="91"/>
                </a:lnTo>
                <a:lnTo>
                  <a:pt x="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0" name="Freeform 98"/>
          <p:cNvSpPr/>
          <p:nvPr/>
        </p:nvSpPr>
        <p:spPr bwMode="auto">
          <a:xfrm>
            <a:off x="2016828" y="2395517"/>
            <a:ext cx="461896" cy="794287"/>
          </a:xfrm>
          <a:custGeom>
            <a:avLst/>
            <a:gdLst>
              <a:gd name="T0" fmla="*/ 321 w 321"/>
              <a:gd name="T1" fmla="*/ 363 h 552"/>
              <a:gd name="T2" fmla="*/ 321 w 321"/>
              <a:gd name="T3" fmla="*/ 363 h 552"/>
              <a:gd name="T4" fmla="*/ 164 w 321"/>
              <a:gd name="T5" fmla="*/ 276 h 552"/>
              <a:gd name="T6" fmla="*/ 164 w 321"/>
              <a:gd name="T7" fmla="*/ 94 h 552"/>
              <a:gd name="T8" fmla="*/ 164 w 321"/>
              <a:gd name="T9" fmla="*/ 94 h 552"/>
              <a:gd name="T10" fmla="*/ 164 w 321"/>
              <a:gd name="T11" fmla="*/ 94 h 552"/>
              <a:gd name="T12" fmla="*/ 4 w 321"/>
              <a:gd name="T13" fmla="*/ 0 h 552"/>
              <a:gd name="T14" fmla="*/ 0 w 321"/>
              <a:gd name="T15" fmla="*/ 7 h 552"/>
              <a:gd name="T16" fmla="*/ 157 w 321"/>
              <a:gd name="T17" fmla="*/ 97 h 552"/>
              <a:gd name="T18" fmla="*/ 157 w 321"/>
              <a:gd name="T19" fmla="*/ 279 h 552"/>
              <a:gd name="T20" fmla="*/ 157 w 321"/>
              <a:gd name="T21" fmla="*/ 279 h 552"/>
              <a:gd name="T22" fmla="*/ 310 w 321"/>
              <a:gd name="T23" fmla="*/ 370 h 552"/>
              <a:gd name="T24" fmla="*/ 310 w 321"/>
              <a:gd name="T25" fmla="*/ 552 h 552"/>
              <a:gd name="T26" fmla="*/ 321 w 321"/>
              <a:gd name="T27" fmla="*/ 552 h 552"/>
              <a:gd name="T28" fmla="*/ 321 w 321"/>
              <a:gd name="T29" fmla="*/ 363 h 552"/>
              <a:gd name="T30" fmla="*/ 321 w 321"/>
              <a:gd name="T31" fmla="*/ 363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1" h="552">
                <a:moveTo>
                  <a:pt x="321" y="363"/>
                </a:moveTo>
                <a:lnTo>
                  <a:pt x="321" y="363"/>
                </a:lnTo>
                <a:lnTo>
                  <a:pt x="164" y="276"/>
                </a:lnTo>
                <a:lnTo>
                  <a:pt x="164" y="94"/>
                </a:lnTo>
                <a:lnTo>
                  <a:pt x="164" y="94"/>
                </a:lnTo>
                <a:lnTo>
                  <a:pt x="164" y="94"/>
                </a:lnTo>
                <a:lnTo>
                  <a:pt x="4" y="0"/>
                </a:lnTo>
                <a:lnTo>
                  <a:pt x="0" y="7"/>
                </a:lnTo>
                <a:lnTo>
                  <a:pt x="157" y="97"/>
                </a:lnTo>
                <a:lnTo>
                  <a:pt x="157" y="279"/>
                </a:lnTo>
                <a:lnTo>
                  <a:pt x="157" y="279"/>
                </a:lnTo>
                <a:lnTo>
                  <a:pt x="310" y="370"/>
                </a:lnTo>
                <a:lnTo>
                  <a:pt x="310" y="552"/>
                </a:lnTo>
                <a:lnTo>
                  <a:pt x="321" y="552"/>
                </a:lnTo>
                <a:lnTo>
                  <a:pt x="321" y="363"/>
                </a:lnTo>
                <a:lnTo>
                  <a:pt x="321" y="36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1" name="Freeform 99"/>
          <p:cNvSpPr/>
          <p:nvPr/>
        </p:nvSpPr>
        <p:spPr bwMode="auto">
          <a:xfrm>
            <a:off x="2960764" y="3756741"/>
            <a:ext cx="240301" cy="402899"/>
          </a:xfrm>
          <a:custGeom>
            <a:avLst/>
            <a:gdLst>
              <a:gd name="T0" fmla="*/ 160 w 167"/>
              <a:gd name="T1" fmla="*/ 280 h 280"/>
              <a:gd name="T2" fmla="*/ 167 w 167"/>
              <a:gd name="T3" fmla="*/ 273 h 280"/>
              <a:gd name="T4" fmla="*/ 10 w 167"/>
              <a:gd name="T5" fmla="*/ 182 h 280"/>
              <a:gd name="T6" fmla="*/ 10 w 167"/>
              <a:gd name="T7" fmla="*/ 0 h 280"/>
              <a:gd name="T8" fmla="*/ 0 w 167"/>
              <a:gd name="T9" fmla="*/ 0 h 280"/>
              <a:gd name="T10" fmla="*/ 0 w 167"/>
              <a:gd name="T11" fmla="*/ 189 h 280"/>
              <a:gd name="T12" fmla="*/ 0 w 167"/>
              <a:gd name="T13" fmla="*/ 189 h 280"/>
              <a:gd name="T14" fmla="*/ 0 w 167"/>
              <a:gd name="T15" fmla="*/ 189 h 280"/>
              <a:gd name="T16" fmla="*/ 160 w 167"/>
              <a:gd name="T17"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80">
                <a:moveTo>
                  <a:pt x="160" y="280"/>
                </a:moveTo>
                <a:lnTo>
                  <a:pt x="167" y="273"/>
                </a:lnTo>
                <a:lnTo>
                  <a:pt x="10" y="182"/>
                </a:lnTo>
                <a:lnTo>
                  <a:pt x="10" y="0"/>
                </a:lnTo>
                <a:lnTo>
                  <a:pt x="0" y="0"/>
                </a:lnTo>
                <a:lnTo>
                  <a:pt x="0" y="189"/>
                </a:lnTo>
                <a:lnTo>
                  <a:pt x="0" y="189"/>
                </a:lnTo>
                <a:lnTo>
                  <a:pt x="0" y="189"/>
                </a:lnTo>
                <a:lnTo>
                  <a:pt x="160" y="28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2" name="Freeform 100"/>
          <p:cNvSpPr/>
          <p:nvPr/>
        </p:nvSpPr>
        <p:spPr bwMode="auto">
          <a:xfrm>
            <a:off x="2965080" y="4008553"/>
            <a:ext cx="241740" cy="401461"/>
          </a:xfrm>
          <a:custGeom>
            <a:avLst/>
            <a:gdLst>
              <a:gd name="T0" fmla="*/ 4 w 168"/>
              <a:gd name="T1" fmla="*/ 0 h 279"/>
              <a:gd name="T2" fmla="*/ 0 w 168"/>
              <a:gd name="T3" fmla="*/ 10 h 279"/>
              <a:gd name="T4" fmla="*/ 157 w 168"/>
              <a:gd name="T5" fmla="*/ 98 h 279"/>
              <a:gd name="T6" fmla="*/ 161 w 168"/>
              <a:gd name="T7" fmla="*/ 279 h 279"/>
              <a:gd name="T8" fmla="*/ 168 w 168"/>
              <a:gd name="T9" fmla="*/ 279 h 279"/>
              <a:gd name="T10" fmla="*/ 168 w 168"/>
              <a:gd name="T11" fmla="*/ 94 h 279"/>
              <a:gd name="T12" fmla="*/ 168 w 168"/>
              <a:gd name="T13" fmla="*/ 94 h 279"/>
              <a:gd name="T14" fmla="*/ 168 w 168"/>
              <a:gd name="T15" fmla="*/ 94 h 279"/>
              <a:gd name="T16" fmla="*/ 4 w 168"/>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9">
                <a:moveTo>
                  <a:pt x="4" y="0"/>
                </a:moveTo>
                <a:lnTo>
                  <a:pt x="0" y="10"/>
                </a:lnTo>
                <a:lnTo>
                  <a:pt x="157" y="98"/>
                </a:lnTo>
                <a:lnTo>
                  <a:pt x="161" y="279"/>
                </a:lnTo>
                <a:lnTo>
                  <a:pt x="168" y="279"/>
                </a:lnTo>
                <a:lnTo>
                  <a:pt x="168" y="94"/>
                </a:lnTo>
                <a:lnTo>
                  <a:pt x="168" y="94"/>
                </a:lnTo>
                <a:lnTo>
                  <a:pt x="168" y="94"/>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 name="Freeform 101"/>
          <p:cNvSpPr/>
          <p:nvPr/>
        </p:nvSpPr>
        <p:spPr bwMode="auto">
          <a:xfrm>
            <a:off x="3190992" y="4018626"/>
            <a:ext cx="461896" cy="151088"/>
          </a:xfrm>
          <a:custGeom>
            <a:avLst/>
            <a:gdLst>
              <a:gd name="T0" fmla="*/ 0 w 321"/>
              <a:gd name="T1" fmla="*/ 84 h 105"/>
              <a:gd name="T2" fmla="*/ 4 w 321"/>
              <a:gd name="T3" fmla="*/ 94 h 105"/>
              <a:gd name="T4" fmla="*/ 164 w 321"/>
              <a:gd name="T5" fmla="*/ 10 h 105"/>
              <a:gd name="T6" fmla="*/ 318 w 321"/>
              <a:gd name="T7" fmla="*/ 105 h 105"/>
              <a:gd name="T8" fmla="*/ 321 w 321"/>
              <a:gd name="T9" fmla="*/ 98 h 105"/>
              <a:gd name="T10" fmla="*/ 164 w 321"/>
              <a:gd name="T11" fmla="*/ 0 h 105"/>
              <a:gd name="T12" fmla="*/ 164 w 321"/>
              <a:gd name="T13" fmla="*/ 0 h 105"/>
              <a:gd name="T14" fmla="*/ 164 w 321"/>
              <a:gd name="T15" fmla="*/ 0 h 105"/>
              <a:gd name="T16" fmla="*/ 0 w 321"/>
              <a:gd name="T17" fmla="*/ 8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0" y="84"/>
                </a:moveTo>
                <a:lnTo>
                  <a:pt x="4" y="94"/>
                </a:lnTo>
                <a:lnTo>
                  <a:pt x="164" y="10"/>
                </a:lnTo>
                <a:lnTo>
                  <a:pt x="318" y="105"/>
                </a:lnTo>
                <a:lnTo>
                  <a:pt x="321" y="98"/>
                </a:lnTo>
                <a:lnTo>
                  <a:pt x="164" y="0"/>
                </a:lnTo>
                <a:lnTo>
                  <a:pt x="164" y="0"/>
                </a:lnTo>
                <a:lnTo>
                  <a:pt x="164" y="0"/>
                </a:lnTo>
                <a:lnTo>
                  <a:pt x="0" y="8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4" name="Freeform 102"/>
          <p:cNvSpPr/>
          <p:nvPr/>
        </p:nvSpPr>
        <p:spPr bwMode="auto">
          <a:xfrm>
            <a:off x="3422658" y="4048843"/>
            <a:ext cx="461896" cy="151088"/>
          </a:xfrm>
          <a:custGeom>
            <a:avLst/>
            <a:gdLst>
              <a:gd name="T0" fmla="*/ 321 w 321"/>
              <a:gd name="T1" fmla="*/ 17 h 105"/>
              <a:gd name="T2" fmla="*/ 317 w 321"/>
              <a:gd name="T3" fmla="*/ 10 h 105"/>
              <a:gd name="T4" fmla="*/ 157 w 321"/>
              <a:gd name="T5" fmla="*/ 94 h 105"/>
              <a:gd name="T6" fmla="*/ 3 w 321"/>
              <a:gd name="T7" fmla="*/ 0 h 105"/>
              <a:gd name="T8" fmla="*/ 0 w 321"/>
              <a:gd name="T9" fmla="*/ 7 h 105"/>
              <a:gd name="T10" fmla="*/ 157 w 321"/>
              <a:gd name="T11" fmla="*/ 105 h 105"/>
              <a:gd name="T12" fmla="*/ 157 w 321"/>
              <a:gd name="T13" fmla="*/ 105 h 105"/>
              <a:gd name="T14" fmla="*/ 157 w 321"/>
              <a:gd name="T15" fmla="*/ 105 h 105"/>
              <a:gd name="T16" fmla="*/ 321 w 321"/>
              <a:gd name="T17" fmla="*/ 1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5">
                <a:moveTo>
                  <a:pt x="321" y="17"/>
                </a:moveTo>
                <a:lnTo>
                  <a:pt x="317" y="10"/>
                </a:lnTo>
                <a:lnTo>
                  <a:pt x="157" y="94"/>
                </a:lnTo>
                <a:lnTo>
                  <a:pt x="3" y="0"/>
                </a:lnTo>
                <a:lnTo>
                  <a:pt x="0" y="7"/>
                </a:lnTo>
                <a:lnTo>
                  <a:pt x="157" y="105"/>
                </a:lnTo>
                <a:lnTo>
                  <a:pt x="157" y="105"/>
                </a:lnTo>
                <a:lnTo>
                  <a:pt x="157" y="105"/>
                </a:lnTo>
                <a:lnTo>
                  <a:pt x="321" y="1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5" name="Freeform 103"/>
          <p:cNvSpPr/>
          <p:nvPr/>
        </p:nvSpPr>
        <p:spPr bwMode="auto">
          <a:xfrm>
            <a:off x="3442803" y="4002797"/>
            <a:ext cx="466212" cy="151088"/>
          </a:xfrm>
          <a:custGeom>
            <a:avLst/>
            <a:gdLst>
              <a:gd name="T0" fmla="*/ 324 w 324"/>
              <a:gd name="T1" fmla="*/ 18 h 105"/>
              <a:gd name="T2" fmla="*/ 321 w 324"/>
              <a:gd name="T3" fmla="*/ 7 h 105"/>
              <a:gd name="T4" fmla="*/ 160 w 324"/>
              <a:gd name="T5" fmla="*/ 95 h 105"/>
              <a:gd name="T6" fmla="*/ 7 w 324"/>
              <a:gd name="T7" fmla="*/ 0 h 105"/>
              <a:gd name="T8" fmla="*/ 0 w 324"/>
              <a:gd name="T9" fmla="*/ 7 h 105"/>
              <a:gd name="T10" fmla="*/ 160 w 324"/>
              <a:gd name="T11" fmla="*/ 105 h 105"/>
              <a:gd name="T12" fmla="*/ 160 w 324"/>
              <a:gd name="T13" fmla="*/ 105 h 105"/>
              <a:gd name="T14" fmla="*/ 160 w 324"/>
              <a:gd name="T15" fmla="*/ 105 h 105"/>
              <a:gd name="T16" fmla="*/ 324 w 324"/>
              <a:gd name="T17"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105">
                <a:moveTo>
                  <a:pt x="324" y="18"/>
                </a:moveTo>
                <a:lnTo>
                  <a:pt x="321" y="7"/>
                </a:lnTo>
                <a:lnTo>
                  <a:pt x="160" y="95"/>
                </a:lnTo>
                <a:lnTo>
                  <a:pt x="7" y="0"/>
                </a:lnTo>
                <a:lnTo>
                  <a:pt x="0" y="7"/>
                </a:lnTo>
                <a:lnTo>
                  <a:pt x="160" y="105"/>
                </a:lnTo>
                <a:lnTo>
                  <a:pt x="160" y="105"/>
                </a:lnTo>
                <a:lnTo>
                  <a:pt x="160" y="105"/>
                </a:lnTo>
                <a:lnTo>
                  <a:pt x="324" y="1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6" name="Freeform 104"/>
          <p:cNvSpPr/>
          <p:nvPr/>
        </p:nvSpPr>
        <p:spPr bwMode="auto">
          <a:xfrm>
            <a:off x="3416903" y="3597020"/>
            <a:ext cx="235984" cy="401461"/>
          </a:xfrm>
          <a:custGeom>
            <a:avLst/>
            <a:gdLst>
              <a:gd name="T0" fmla="*/ 0 w 164"/>
              <a:gd name="T1" fmla="*/ 279 h 279"/>
              <a:gd name="T2" fmla="*/ 11 w 164"/>
              <a:gd name="T3" fmla="*/ 279 h 279"/>
              <a:gd name="T4" fmla="*/ 7 w 164"/>
              <a:gd name="T5" fmla="*/ 97 h 279"/>
              <a:gd name="T6" fmla="*/ 164 w 164"/>
              <a:gd name="T7" fmla="*/ 6 h 279"/>
              <a:gd name="T8" fmla="*/ 161 w 164"/>
              <a:gd name="T9" fmla="*/ 0 h 279"/>
              <a:gd name="T10" fmla="*/ 0 w 164"/>
              <a:gd name="T11" fmla="*/ 94 h 279"/>
              <a:gd name="T12" fmla="*/ 0 w 164"/>
              <a:gd name="T13" fmla="*/ 94 h 279"/>
              <a:gd name="T14" fmla="*/ 0 w 164"/>
              <a:gd name="T15" fmla="*/ 94 h 279"/>
              <a:gd name="T16" fmla="*/ 0 w 164"/>
              <a:gd name="T17"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79">
                <a:moveTo>
                  <a:pt x="0" y="279"/>
                </a:moveTo>
                <a:lnTo>
                  <a:pt x="11" y="279"/>
                </a:lnTo>
                <a:lnTo>
                  <a:pt x="7" y="97"/>
                </a:lnTo>
                <a:lnTo>
                  <a:pt x="164" y="6"/>
                </a:lnTo>
                <a:lnTo>
                  <a:pt x="161" y="0"/>
                </a:lnTo>
                <a:lnTo>
                  <a:pt x="0" y="94"/>
                </a:lnTo>
                <a:lnTo>
                  <a:pt x="0" y="94"/>
                </a:lnTo>
                <a:lnTo>
                  <a:pt x="0" y="94"/>
                </a:lnTo>
                <a:lnTo>
                  <a:pt x="0" y="27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7" name="Freeform 105"/>
          <p:cNvSpPr/>
          <p:nvPr/>
        </p:nvSpPr>
        <p:spPr bwMode="auto">
          <a:xfrm>
            <a:off x="2503185" y="3189804"/>
            <a:ext cx="913719" cy="808677"/>
          </a:xfrm>
          <a:custGeom>
            <a:avLst/>
            <a:gdLst>
              <a:gd name="T0" fmla="*/ 635 w 635"/>
              <a:gd name="T1" fmla="*/ 377 h 562"/>
              <a:gd name="T2" fmla="*/ 635 w 635"/>
              <a:gd name="T3" fmla="*/ 377 h 562"/>
              <a:gd name="T4" fmla="*/ 478 w 635"/>
              <a:gd name="T5" fmla="*/ 286 h 562"/>
              <a:gd name="T6" fmla="*/ 478 w 635"/>
              <a:gd name="T7" fmla="*/ 104 h 562"/>
              <a:gd name="T8" fmla="*/ 478 w 635"/>
              <a:gd name="T9" fmla="*/ 104 h 562"/>
              <a:gd name="T10" fmla="*/ 478 w 635"/>
              <a:gd name="T11" fmla="*/ 104 h 562"/>
              <a:gd name="T12" fmla="*/ 318 w 635"/>
              <a:gd name="T13" fmla="*/ 10 h 562"/>
              <a:gd name="T14" fmla="*/ 318 w 635"/>
              <a:gd name="T15" fmla="*/ 10 h 562"/>
              <a:gd name="T16" fmla="*/ 161 w 635"/>
              <a:gd name="T17" fmla="*/ 97 h 562"/>
              <a:gd name="T18" fmla="*/ 7 w 635"/>
              <a:gd name="T19" fmla="*/ 0 h 562"/>
              <a:gd name="T20" fmla="*/ 0 w 635"/>
              <a:gd name="T21" fmla="*/ 10 h 562"/>
              <a:gd name="T22" fmla="*/ 161 w 635"/>
              <a:gd name="T23" fmla="*/ 108 h 562"/>
              <a:gd name="T24" fmla="*/ 161 w 635"/>
              <a:gd name="T25" fmla="*/ 108 h 562"/>
              <a:gd name="T26" fmla="*/ 161 w 635"/>
              <a:gd name="T27" fmla="*/ 108 h 562"/>
              <a:gd name="T28" fmla="*/ 318 w 635"/>
              <a:gd name="T29" fmla="*/ 21 h 562"/>
              <a:gd name="T30" fmla="*/ 471 w 635"/>
              <a:gd name="T31" fmla="*/ 108 h 562"/>
              <a:gd name="T32" fmla="*/ 471 w 635"/>
              <a:gd name="T33" fmla="*/ 289 h 562"/>
              <a:gd name="T34" fmla="*/ 471 w 635"/>
              <a:gd name="T35" fmla="*/ 289 h 562"/>
              <a:gd name="T36" fmla="*/ 628 w 635"/>
              <a:gd name="T37" fmla="*/ 380 h 562"/>
              <a:gd name="T38" fmla="*/ 628 w 635"/>
              <a:gd name="T39" fmla="*/ 562 h 562"/>
              <a:gd name="T40" fmla="*/ 635 w 635"/>
              <a:gd name="T41" fmla="*/ 562 h 562"/>
              <a:gd name="T42" fmla="*/ 635 w 635"/>
              <a:gd name="T43" fmla="*/ 377 h 562"/>
              <a:gd name="T44" fmla="*/ 635 w 635"/>
              <a:gd name="T45" fmla="*/ 377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562">
                <a:moveTo>
                  <a:pt x="635" y="377"/>
                </a:moveTo>
                <a:lnTo>
                  <a:pt x="635" y="377"/>
                </a:lnTo>
                <a:lnTo>
                  <a:pt x="478" y="286"/>
                </a:lnTo>
                <a:lnTo>
                  <a:pt x="478" y="104"/>
                </a:lnTo>
                <a:lnTo>
                  <a:pt x="478" y="104"/>
                </a:lnTo>
                <a:lnTo>
                  <a:pt x="478" y="104"/>
                </a:lnTo>
                <a:lnTo>
                  <a:pt x="318" y="10"/>
                </a:lnTo>
                <a:lnTo>
                  <a:pt x="318" y="10"/>
                </a:lnTo>
                <a:lnTo>
                  <a:pt x="161" y="97"/>
                </a:lnTo>
                <a:lnTo>
                  <a:pt x="7" y="0"/>
                </a:lnTo>
                <a:lnTo>
                  <a:pt x="0" y="10"/>
                </a:lnTo>
                <a:lnTo>
                  <a:pt x="161" y="108"/>
                </a:lnTo>
                <a:lnTo>
                  <a:pt x="161" y="108"/>
                </a:lnTo>
                <a:lnTo>
                  <a:pt x="161" y="108"/>
                </a:lnTo>
                <a:lnTo>
                  <a:pt x="318" y="21"/>
                </a:lnTo>
                <a:lnTo>
                  <a:pt x="471" y="108"/>
                </a:lnTo>
                <a:lnTo>
                  <a:pt x="471" y="289"/>
                </a:lnTo>
                <a:lnTo>
                  <a:pt x="471" y="289"/>
                </a:lnTo>
                <a:lnTo>
                  <a:pt x="628" y="380"/>
                </a:lnTo>
                <a:lnTo>
                  <a:pt x="628" y="562"/>
                </a:lnTo>
                <a:lnTo>
                  <a:pt x="635" y="562"/>
                </a:lnTo>
                <a:lnTo>
                  <a:pt x="635" y="377"/>
                </a:lnTo>
                <a:lnTo>
                  <a:pt x="635" y="37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8" name="Freeform 106"/>
          <p:cNvSpPr/>
          <p:nvPr/>
        </p:nvSpPr>
        <p:spPr bwMode="auto">
          <a:xfrm>
            <a:off x="1068575" y="2962454"/>
            <a:ext cx="466212" cy="794287"/>
          </a:xfrm>
          <a:custGeom>
            <a:avLst/>
            <a:gdLst>
              <a:gd name="T0" fmla="*/ 0 w 324"/>
              <a:gd name="T1" fmla="*/ 186 h 552"/>
              <a:gd name="T2" fmla="*/ 0 w 324"/>
              <a:gd name="T3" fmla="*/ 186 h 552"/>
              <a:gd name="T4" fmla="*/ 157 w 324"/>
              <a:gd name="T5" fmla="*/ 276 h 552"/>
              <a:gd name="T6" fmla="*/ 157 w 324"/>
              <a:gd name="T7" fmla="*/ 458 h 552"/>
              <a:gd name="T8" fmla="*/ 157 w 324"/>
              <a:gd name="T9" fmla="*/ 458 h 552"/>
              <a:gd name="T10" fmla="*/ 157 w 324"/>
              <a:gd name="T11" fmla="*/ 458 h 552"/>
              <a:gd name="T12" fmla="*/ 317 w 324"/>
              <a:gd name="T13" fmla="*/ 552 h 552"/>
              <a:gd name="T14" fmla="*/ 324 w 324"/>
              <a:gd name="T15" fmla="*/ 542 h 552"/>
              <a:gd name="T16" fmla="*/ 167 w 324"/>
              <a:gd name="T17" fmla="*/ 454 h 552"/>
              <a:gd name="T18" fmla="*/ 167 w 324"/>
              <a:gd name="T19" fmla="*/ 273 h 552"/>
              <a:gd name="T20" fmla="*/ 167 w 324"/>
              <a:gd name="T21" fmla="*/ 273 h 552"/>
              <a:gd name="T22" fmla="*/ 10 w 324"/>
              <a:gd name="T23" fmla="*/ 182 h 552"/>
              <a:gd name="T24" fmla="*/ 10 w 324"/>
              <a:gd name="T25" fmla="*/ 0 h 552"/>
              <a:gd name="T26" fmla="*/ 0 w 324"/>
              <a:gd name="T27" fmla="*/ 0 h 552"/>
              <a:gd name="T28" fmla="*/ 0 w 324"/>
              <a:gd name="T29" fmla="*/ 186 h 552"/>
              <a:gd name="T30" fmla="*/ 0 w 324"/>
              <a:gd name="T31" fmla="*/ 18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552">
                <a:moveTo>
                  <a:pt x="0" y="186"/>
                </a:moveTo>
                <a:lnTo>
                  <a:pt x="0" y="186"/>
                </a:lnTo>
                <a:lnTo>
                  <a:pt x="157" y="276"/>
                </a:lnTo>
                <a:lnTo>
                  <a:pt x="157" y="458"/>
                </a:lnTo>
                <a:lnTo>
                  <a:pt x="157" y="458"/>
                </a:lnTo>
                <a:lnTo>
                  <a:pt x="157" y="458"/>
                </a:lnTo>
                <a:lnTo>
                  <a:pt x="317" y="552"/>
                </a:lnTo>
                <a:lnTo>
                  <a:pt x="324" y="542"/>
                </a:lnTo>
                <a:lnTo>
                  <a:pt x="167" y="454"/>
                </a:lnTo>
                <a:lnTo>
                  <a:pt x="167" y="273"/>
                </a:lnTo>
                <a:lnTo>
                  <a:pt x="167" y="273"/>
                </a:lnTo>
                <a:lnTo>
                  <a:pt x="10" y="182"/>
                </a:lnTo>
                <a:lnTo>
                  <a:pt x="10"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9" name="Freeform 107"/>
          <p:cNvSpPr/>
          <p:nvPr/>
        </p:nvSpPr>
        <p:spPr bwMode="auto">
          <a:xfrm>
            <a:off x="2026900" y="3586948"/>
            <a:ext cx="918035" cy="149648"/>
          </a:xfrm>
          <a:custGeom>
            <a:avLst/>
            <a:gdLst>
              <a:gd name="T0" fmla="*/ 478 w 638"/>
              <a:gd name="T1" fmla="*/ 3 h 104"/>
              <a:gd name="T2" fmla="*/ 478 w 638"/>
              <a:gd name="T3" fmla="*/ 3 h 104"/>
              <a:gd name="T4" fmla="*/ 321 w 638"/>
              <a:gd name="T5" fmla="*/ 94 h 104"/>
              <a:gd name="T6" fmla="*/ 164 w 638"/>
              <a:gd name="T7" fmla="*/ 0 h 104"/>
              <a:gd name="T8" fmla="*/ 164 w 638"/>
              <a:gd name="T9" fmla="*/ 0 h 104"/>
              <a:gd name="T10" fmla="*/ 164 w 638"/>
              <a:gd name="T11" fmla="*/ 0 h 104"/>
              <a:gd name="T12" fmla="*/ 0 w 638"/>
              <a:gd name="T13" fmla="*/ 94 h 104"/>
              <a:gd name="T14" fmla="*/ 7 w 638"/>
              <a:gd name="T15" fmla="*/ 101 h 104"/>
              <a:gd name="T16" fmla="*/ 164 w 638"/>
              <a:gd name="T17" fmla="*/ 10 h 104"/>
              <a:gd name="T18" fmla="*/ 317 w 638"/>
              <a:gd name="T19" fmla="*/ 104 h 104"/>
              <a:gd name="T20" fmla="*/ 317 w 638"/>
              <a:gd name="T21" fmla="*/ 104 h 104"/>
              <a:gd name="T22" fmla="*/ 474 w 638"/>
              <a:gd name="T23" fmla="*/ 13 h 104"/>
              <a:gd name="T24" fmla="*/ 631 w 638"/>
              <a:gd name="T25" fmla="*/ 104 h 104"/>
              <a:gd name="T26" fmla="*/ 638 w 638"/>
              <a:gd name="T27" fmla="*/ 97 h 104"/>
              <a:gd name="T28" fmla="*/ 478 w 638"/>
              <a:gd name="T29" fmla="*/ 3 h 104"/>
              <a:gd name="T30" fmla="*/ 478 w 638"/>
              <a:gd name="T31" fmla="*/ 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8" h="104">
                <a:moveTo>
                  <a:pt x="478" y="3"/>
                </a:moveTo>
                <a:lnTo>
                  <a:pt x="478" y="3"/>
                </a:lnTo>
                <a:lnTo>
                  <a:pt x="321" y="94"/>
                </a:lnTo>
                <a:lnTo>
                  <a:pt x="164" y="0"/>
                </a:lnTo>
                <a:lnTo>
                  <a:pt x="164" y="0"/>
                </a:lnTo>
                <a:lnTo>
                  <a:pt x="164" y="0"/>
                </a:lnTo>
                <a:lnTo>
                  <a:pt x="0" y="94"/>
                </a:lnTo>
                <a:lnTo>
                  <a:pt x="7" y="101"/>
                </a:lnTo>
                <a:lnTo>
                  <a:pt x="164" y="10"/>
                </a:lnTo>
                <a:lnTo>
                  <a:pt x="317" y="104"/>
                </a:lnTo>
                <a:lnTo>
                  <a:pt x="317" y="104"/>
                </a:lnTo>
                <a:lnTo>
                  <a:pt x="474" y="13"/>
                </a:lnTo>
                <a:lnTo>
                  <a:pt x="631" y="104"/>
                </a:lnTo>
                <a:lnTo>
                  <a:pt x="638" y="97"/>
                </a:lnTo>
                <a:lnTo>
                  <a:pt x="478" y="3"/>
                </a:lnTo>
                <a:lnTo>
                  <a:pt x="478" y="3"/>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0" name="Freeform 108"/>
          <p:cNvSpPr/>
          <p:nvPr/>
        </p:nvSpPr>
        <p:spPr bwMode="auto">
          <a:xfrm>
            <a:off x="1580833" y="3625799"/>
            <a:ext cx="912279" cy="151088"/>
          </a:xfrm>
          <a:custGeom>
            <a:avLst/>
            <a:gdLst>
              <a:gd name="T0" fmla="*/ 474 w 634"/>
              <a:gd name="T1" fmla="*/ 4 h 105"/>
              <a:gd name="T2" fmla="*/ 474 w 634"/>
              <a:gd name="T3" fmla="*/ 4 h 105"/>
              <a:gd name="T4" fmla="*/ 317 w 634"/>
              <a:gd name="T5" fmla="*/ 91 h 105"/>
              <a:gd name="T6" fmla="*/ 163 w 634"/>
              <a:gd name="T7" fmla="*/ 0 h 105"/>
              <a:gd name="T8" fmla="*/ 163 w 634"/>
              <a:gd name="T9" fmla="*/ 0 h 105"/>
              <a:gd name="T10" fmla="*/ 163 w 634"/>
              <a:gd name="T11" fmla="*/ 0 h 105"/>
              <a:gd name="T12" fmla="*/ 0 w 634"/>
              <a:gd name="T13" fmla="*/ 95 h 105"/>
              <a:gd name="T14" fmla="*/ 3 w 634"/>
              <a:gd name="T15" fmla="*/ 102 h 105"/>
              <a:gd name="T16" fmla="*/ 163 w 634"/>
              <a:gd name="T17" fmla="*/ 11 h 105"/>
              <a:gd name="T18" fmla="*/ 317 w 634"/>
              <a:gd name="T19" fmla="*/ 102 h 105"/>
              <a:gd name="T20" fmla="*/ 317 w 634"/>
              <a:gd name="T21" fmla="*/ 102 h 105"/>
              <a:gd name="T22" fmla="*/ 474 w 634"/>
              <a:gd name="T23" fmla="*/ 14 h 105"/>
              <a:gd name="T24" fmla="*/ 631 w 634"/>
              <a:gd name="T25" fmla="*/ 105 h 105"/>
              <a:gd name="T26" fmla="*/ 634 w 634"/>
              <a:gd name="T27" fmla="*/ 98 h 105"/>
              <a:gd name="T28" fmla="*/ 474 w 634"/>
              <a:gd name="T29" fmla="*/ 4 h 105"/>
              <a:gd name="T30" fmla="*/ 474 w 634"/>
              <a:gd name="T31" fmla="*/ 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4" h="105">
                <a:moveTo>
                  <a:pt x="474" y="4"/>
                </a:moveTo>
                <a:lnTo>
                  <a:pt x="474" y="4"/>
                </a:lnTo>
                <a:lnTo>
                  <a:pt x="317" y="91"/>
                </a:lnTo>
                <a:lnTo>
                  <a:pt x="163" y="0"/>
                </a:lnTo>
                <a:lnTo>
                  <a:pt x="163" y="0"/>
                </a:lnTo>
                <a:lnTo>
                  <a:pt x="163" y="0"/>
                </a:lnTo>
                <a:lnTo>
                  <a:pt x="0" y="95"/>
                </a:lnTo>
                <a:lnTo>
                  <a:pt x="3" y="102"/>
                </a:lnTo>
                <a:lnTo>
                  <a:pt x="163" y="11"/>
                </a:lnTo>
                <a:lnTo>
                  <a:pt x="317" y="102"/>
                </a:lnTo>
                <a:lnTo>
                  <a:pt x="317" y="102"/>
                </a:lnTo>
                <a:lnTo>
                  <a:pt x="474" y="14"/>
                </a:lnTo>
                <a:lnTo>
                  <a:pt x="631" y="105"/>
                </a:lnTo>
                <a:lnTo>
                  <a:pt x="634" y="98"/>
                </a:lnTo>
                <a:lnTo>
                  <a:pt x="474" y="4"/>
                </a:lnTo>
                <a:lnTo>
                  <a:pt x="474" y="4"/>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1" name="Freeform 109"/>
          <p:cNvSpPr/>
          <p:nvPr/>
        </p:nvSpPr>
        <p:spPr bwMode="auto">
          <a:xfrm>
            <a:off x="1534787" y="2405589"/>
            <a:ext cx="461896" cy="145332"/>
          </a:xfrm>
          <a:custGeom>
            <a:avLst/>
            <a:gdLst>
              <a:gd name="T0" fmla="*/ 321 w 321"/>
              <a:gd name="T1" fmla="*/ 7 h 101"/>
              <a:gd name="T2" fmla="*/ 318 w 321"/>
              <a:gd name="T3" fmla="*/ 0 h 101"/>
              <a:gd name="T4" fmla="*/ 161 w 321"/>
              <a:gd name="T5" fmla="*/ 90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0"/>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2" name="Freeform 110"/>
          <p:cNvSpPr/>
          <p:nvPr/>
        </p:nvSpPr>
        <p:spPr bwMode="auto">
          <a:xfrm>
            <a:off x="1756382" y="2119243"/>
            <a:ext cx="240301" cy="401461"/>
          </a:xfrm>
          <a:custGeom>
            <a:avLst/>
            <a:gdLst>
              <a:gd name="T0" fmla="*/ 167 w 167"/>
              <a:gd name="T1" fmla="*/ 0 h 279"/>
              <a:gd name="T2" fmla="*/ 157 w 167"/>
              <a:gd name="T3" fmla="*/ 0 h 279"/>
              <a:gd name="T4" fmla="*/ 157 w 167"/>
              <a:gd name="T5" fmla="*/ 181 h 279"/>
              <a:gd name="T6" fmla="*/ 0 w 167"/>
              <a:gd name="T7" fmla="*/ 272 h 279"/>
              <a:gd name="T8" fmla="*/ 3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1"/>
                </a:lnTo>
                <a:lnTo>
                  <a:pt x="0" y="272"/>
                </a:lnTo>
                <a:lnTo>
                  <a:pt x="3"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3" name="Freeform 111"/>
          <p:cNvSpPr/>
          <p:nvPr/>
        </p:nvSpPr>
        <p:spPr bwMode="auto">
          <a:xfrm>
            <a:off x="1304559" y="2153777"/>
            <a:ext cx="240301" cy="401461"/>
          </a:xfrm>
          <a:custGeom>
            <a:avLst/>
            <a:gdLst>
              <a:gd name="T0" fmla="*/ 167 w 167"/>
              <a:gd name="T1" fmla="*/ 0 h 279"/>
              <a:gd name="T2" fmla="*/ 157 w 167"/>
              <a:gd name="T3" fmla="*/ 0 h 279"/>
              <a:gd name="T4" fmla="*/ 157 w 167"/>
              <a:gd name="T5" fmla="*/ 182 h 279"/>
              <a:gd name="T6" fmla="*/ 0 w 167"/>
              <a:gd name="T7" fmla="*/ 272 h 279"/>
              <a:gd name="T8" fmla="*/ 7 w 167"/>
              <a:gd name="T9" fmla="*/ 279 h 279"/>
              <a:gd name="T10" fmla="*/ 167 w 167"/>
              <a:gd name="T11" fmla="*/ 185 h 279"/>
              <a:gd name="T12" fmla="*/ 167 w 167"/>
              <a:gd name="T13" fmla="*/ 185 h 279"/>
              <a:gd name="T14" fmla="*/ 167 w 167"/>
              <a:gd name="T15" fmla="*/ 185 h 279"/>
              <a:gd name="T16" fmla="*/ 167 w 167"/>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279">
                <a:moveTo>
                  <a:pt x="167" y="0"/>
                </a:moveTo>
                <a:lnTo>
                  <a:pt x="157" y="0"/>
                </a:lnTo>
                <a:lnTo>
                  <a:pt x="157" y="182"/>
                </a:lnTo>
                <a:lnTo>
                  <a:pt x="0" y="272"/>
                </a:lnTo>
                <a:lnTo>
                  <a:pt x="7" y="279"/>
                </a:lnTo>
                <a:lnTo>
                  <a:pt x="167" y="185"/>
                </a:lnTo>
                <a:lnTo>
                  <a:pt x="167" y="185"/>
                </a:lnTo>
                <a:lnTo>
                  <a:pt x="167" y="185"/>
                </a:lnTo>
                <a:lnTo>
                  <a:pt x="167"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4" name="Freeform 112"/>
          <p:cNvSpPr/>
          <p:nvPr/>
        </p:nvSpPr>
        <p:spPr bwMode="auto">
          <a:xfrm>
            <a:off x="1072892" y="2158094"/>
            <a:ext cx="467652" cy="789971"/>
          </a:xfrm>
          <a:custGeom>
            <a:avLst/>
            <a:gdLst>
              <a:gd name="T0" fmla="*/ 0 w 325"/>
              <a:gd name="T1" fmla="*/ 186 h 549"/>
              <a:gd name="T2" fmla="*/ 0 w 325"/>
              <a:gd name="T3" fmla="*/ 186 h 549"/>
              <a:gd name="T4" fmla="*/ 157 w 325"/>
              <a:gd name="T5" fmla="*/ 276 h 549"/>
              <a:gd name="T6" fmla="*/ 157 w 325"/>
              <a:gd name="T7" fmla="*/ 458 h 549"/>
              <a:gd name="T8" fmla="*/ 157 w 325"/>
              <a:gd name="T9" fmla="*/ 458 h 549"/>
              <a:gd name="T10" fmla="*/ 157 w 325"/>
              <a:gd name="T11" fmla="*/ 458 h 549"/>
              <a:gd name="T12" fmla="*/ 318 w 325"/>
              <a:gd name="T13" fmla="*/ 549 h 549"/>
              <a:gd name="T14" fmla="*/ 325 w 325"/>
              <a:gd name="T15" fmla="*/ 542 h 549"/>
              <a:gd name="T16" fmla="*/ 168 w 325"/>
              <a:gd name="T17" fmla="*/ 451 h 549"/>
              <a:gd name="T18" fmla="*/ 168 w 325"/>
              <a:gd name="T19" fmla="*/ 269 h 549"/>
              <a:gd name="T20" fmla="*/ 168 w 325"/>
              <a:gd name="T21" fmla="*/ 269 h 549"/>
              <a:gd name="T22" fmla="*/ 11 w 325"/>
              <a:gd name="T23" fmla="*/ 179 h 549"/>
              <a:gd name="T24" fmla="*/ 11 w 325"/>
              <a:gd name="T25" fmla="*/ 0 h 549"/>
              <a:gd name="T26" fmla="*/ 0 w 325"/>
              <a:gd name="T27" fmla="*/ 0 h 549"/>
              <a:gd name="T28" fmla="*/ 0 w 325"/>
              <a:gd name="T29" fmla="*/ 186 h 549"/>
              <a:gd name="T30" fmla="*/ 0 w 325"/>
              <a:gd name="T31" fmla="*/ 186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 h="549">
                <a:moveTo>
                  <a:pt x="0" y="186"/>
                </a:moveTo>
                <a:lnTo>
                  <a:pt x="0" y="186"/>
                </a:lnTo>
                <a:lnTo>
                  <a:pt x="157" y="276"/>
                </a:lnTo>
                <a:lnTo>
                  <a:pt x="157" y="458"/>
                </a:lnTo>
                <a:lnTo>
                  <a:pt x="157" y="458"/>
                </a:lnTo>
                <a:lnTo>
                  <a:pt x="157" y="458"/>
                </a:lnTo>
                <a:lnTo>
                  <a:pt x="318" y="549"/>
                </a:lnTo>
                <a:lnTo>
                  <a:pt x="325" y="542"/>
                </a:lnTo>
                <a:lnTo>
                  <a:pt x="168" y="451"/>
                </a:lnTo>
                <a:lnTo>
                  <a:pt x="168" y="269"/>
                </a:lnTo>
                <a:lnTo>
                  <a:pt x="168" y="269"/>
                </a:lnTo>
                <a:lnTo>
                  <a:pt x="11" y="179"/>
                </a:lnTo>
                <a:lnTo>
                  <a:pt x="11" y="0"/>
                </a:lnTo>
                <a:lnTo>
                  <a:pt x="0" y="0"/>
                </a:lnTo>
                <a:lnTo>
                  <a:pt x="0" y="186"/>
                </a:lnTo>
                <a:lnTo>
                  <a:pt x="0" y="186"/>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5" name="Freeform 113"/>
          <p:cNvSpPr/>
          <p:nvPr/>
        </p:nvSpPr>
        <p:spPr bwMode="auto">
          <a:xfrm>
            <a:off x="3416903" y="3184049"/>
            <a:ext cx="241740" cy="397144"/>
          </a:xfrm>
          <a:custGeom>
            <a:avLst/>
            <a:gdLst>
              <a:gd name="T0" fmla="*/ 4 w 168"/>
              <a:gd name="T1" fmla="*/ 0 h 276"/>
              <a:gd name="T2" fmla="*/ 0 w 168"/>
              <a:gd name="T3" fmla="*/ 7 h 276"/>
              <a:gd name="T4" fmla="*/ 157 w 168"/>
              <a:gd name="T5" fmla="*/ 94 h 276"/>
              <a:gd name="T6" fmla="*/ 161 w 168"/>
              <a:gd name="T7" fmla="*/ 276 h 276"/>
              <a:gd name="T8" fmla="*/ 168 w 168"/>
              <a:gd name="T9" fmla="*/ 276 h 276"/>
              <a:gd name="T10" fmla="*/ 168 w 168"/>
              <a:gd name="T11" fmla="*/ 91 h 276"/>
              <a:gd name="T12" fmla="*/ 168 w 168"/>
              <a:gd name="T13" fmla="*/ 91 h 276"/>
              <a:gd name="T14" fmla="*/ 168 w 168"/>
              <a:gd name="T15" fmla="*/ 91 h 276"/>
              <a:gd name="T16" fmla="*/ 4 w 168"/>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276">
                <a:moveTo>
                  <a:pt x="4" y="0"/>
                </a:moveTo>
                <a:lnTo>
                  <a:pt x="0" y="7"/>
                </a:lnTo>
                <a:lnTo>
                  <a:pt x="157" y="94"/>
                </a:lnTo>
                <a:lnTo>
                  <a:pt x="161" y="276"/>
                </a:lnTo>
                <a:lnTo>
                  <a:pt x="168" y="276"/>
                </a:lnTo>
                <a:lnTo>
                  <a:pt x="168" y="91"/>
                </a:lnTo>
                <a:lnTo>
                  <a:pt x="168" y="91"/>
                </a:lnTo>
                <a:lnTo>
                  <a:pt x="168" y="91"/>
                </a:lnTo>
                <a:lnTo>
                  <a:pt x="4"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6" name="Freeform 114"/>
          <p:cNvSpPr/>
          <p:nvPr/>
        </p:nvSpPr>
        <p:spPr bwMode="auto">
          <a:xfrm>
            <a:off x="3673032" y="2746615"/>
            <a:ext cx="461896" cy="145332"/>
          </a:xfrm>
          <a:custGeom>
            <a:avLst/>
            <a:gdLst>
              <a:gd name="T0" fmla="*/ 321 w 321"/>
              <a:gd name="T1" fmla="*/ 7 h 101"/>
              <a:gd name="T2" fmla="*/ 318 w 321"/>
              <a:gd name="T3" fmla="*/ 0 h 101"/>
              <a:gd name="T4" fmla="*/ 161 w 321"/>
              <a:gd name="T5" fmla="*/ 91 h 101"/>
              <a:gd name="T6" fmla="*/ 4 w 321"/>
              <a:gd name="T7" fmla="*/ 0 h 101"/>
              <a:gd name="T8" fmla="*/ 0 w 321"/>
              <a:gd name="T9" fmla="*/ 7 h 101"/>
              <a:gd name="T10" fmla="*/ 161 w 321"/>
              <a:gd name="T11" fmla="*/ 101 h 101"/>
              <a:gd name="T12" fmla="*/ 161 w 321"/>
              <a:gd name="T13" fmla="*/ 101 h 101"/>
              <a:gd name="T14" fmla="*/ 161 w 321"/>
              <a:gd name="T15" fmla="*/ 101 h 101"/>
              <a:gd name="T16" fmla="*/ 321 w 321"/>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101">
                <a:moveTo>
                  <a:pt x="321" y="7"/>
                </a:moveTo>
                <a:lnTo>
                  <a:pt x="318" y="0"/>
                </a:lnTo>
                <a:lnTo>
                  <a:pt x="161" y="91"/>
                </a:lnTo>
                <a:lnTo>
                  <a:pt x="4" y="0"/>
                </a:lnTo>
                <a:lnTo>
                  <a:pt x="0" y="7"/>
                </a:lnTo>
                <a:lnTo>
                  <a:pt x="161" y="101"/>
                </a:lnTo>
                <a:lnTo>
                  <a:pt x="161" y="101"/>
                </a:lnTo>
                <a:lnTo>
                  <a:pt x="161" y="101"/>
                </a:lnTo>
                <a:lnTo>
                  <a:pt x="321" y="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7" name="Freeform 115"/>
          <p:cNvSpPr/>
          <p:nvPr/>
        </p:nvSpPr>
        <p:spPr bwMode="auto">
          <a:xfrm>
            <a:off x="3206819" y="2510631"/>
            <a:ext cx="687807" cy="794287"/>
          </a:xfrm>
          <a:custGeom>
            <a:avLst/>
            <a:gdLst>
              <a:gd name="T0" fmla="*/ 317 w 478"/>
              <a:gd name="T1" fmla="*/ 189 h 552"/>
              <a:gd name="T2" fmla="*/ 474 w 478"/>
              <a:gd name="T3" fmla="*/ 279 h 552"/>
              <a:gd name="T4" fmla="*/ 478 w 478"/>
              <a:gd name="T5" fmla="*/ 272 h 552"/>
              <a:gd name="T6" fmla="*/ 317 w 478"/>
              <a:gd name="T7" fmla="*/ 178 h 552"/>
              <a:gd name="T8" fmla="*/ 317 w 478"/>
              <a:gd name="T9" fmla="*/ 178 h 552"/>
              <a:gd name="T10" fmla="*/ 317 w 478"/>
              <a:gd name="T11" fmla="*/ 178 h 552"/>
              <a:gd name="T12" fmla="*/ 160 w 478"/>
              <a:gd name="T13" fmla="*/ 269 h 552"/>
              <a:gd name="T14" fmla="*/ 7 w 478"/>
              <a:gd name="T15" fmla="*/ 182 h 552"/>
              <a:gd name="T16" fmla="*/ 7 w 478"/>
              <a:gd name="T17" fmla="*/ 0 h 552"/>
              <a:gd name="T18" fmla="*/ 0 w 478"/>
              <a:gd name="T19" fmla="*/ 0 h 552"/>
              <a:gd name="T20" fmla="*/ 0 w 478"/>
              <a:gd name="T21" fmla="*/ 185 h 552"/>
              <a:gd name="T22" fmla="*/ 0 w 478"/>
              <a:gd name="T23" fmla="*/ 185 h 552"/>
              <a:gd name="T24" fmla="*/ 0 w 478"/>
              <a:gd name="T25" fmla="*/ 185 h 552"/>
              <a:gd name="T26" fmla="*/ 157 w 478"/>
              <a:gd name="T27" fmla="*/ 276 h 552"/>
              <a:gd name="T28" fmla="*/ 157 w 478"/>
              <a:gd name="T29" fmla="*/ 458 h 552"/>
              <a:gd name="T30" fmla="*/ 157 w 478"/>
              <a:gd name="T31" fmla="*/ 458 h 552"/>
              <a:gd name="T32" fmla="*/ 157 w 478"/>
              <a:gd name="T33" fmla="*/ 458 h 552"/>
              <a:gd name="T34" fmla="*/ 317 w 478"/>
              <a:gd name="T35" fmla="*/ 552 h 552"/>
              <a:gd name="T36" fmla="*/ 321 w 478"/>
              <a:gd name="T37" fmla="*/ 545 h 552"/>
              <a:gd name="T38" fmla="*/ 164 w 478"/>
              <a:gd name="T39" fmla="*/ 454 h 552"/>
              <a:gd name="T40" fmla="*/ 164 w 478"/>
              <a:gd name="T41" fmla="*/ 279 h 552"/>
              <a:gd name="T42" fmla="*/ 317 w 478"/>
              <a:gd name="T43" fmla="*/ 189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7" y="189"/>
                </a:moveTo>
                <a:lnTo>
                  <a:pt x="474" y="279"/>
                </a:lnTo>
                <a:lnTo>
                  <a:pt x="478" y="272"/>
                </a:lnTo>
                <a:lnTo>
                  <a:pt x="317" y="178"/>
                </a:lnTo>
                <a:lnTo>
                  <a:pt x="317" y="178"/>
                </a:lnTo>
                <a:lnTo>
                  <a:pt x="317" y="178"/>
                </a:lnTo>
                <a:lnTo>
                  <a:pt x="160" y="269"/>
                </a:lnTo>
                <a:lnTo>
                  <a:pt x="7" y="182"/>
                </a:lnTo>
                <a:lnTo>
                  <a:pt x="7" y="0"/>
                </a:lnTo>
                <a:lnTo>
                  <a:pt x="0" y="0"/>
                </a:lnTo>
                <a:lnTo>
                  <a:pt x="0" y="185"/>
                </a:lnTo>
                <a:lnTo>
                  <a:pt x="0" y="185"/>
                </a:lnTo>
                <a:lnTo>
                  <a:pt x="0" y="185"/>
                </a:lnTo>
                <a:lnTo>
                  <a:pt x="157" y="276"/>
                </a:lnTo>
                <a:lnTo>
                  <a:pt x="157" y="458"/>
                </a:lnTo>
                <a:lnTo>
                  <a:pt x="157" y="458"/>
                </a:lnTo>
                <a:lnTo>
                  <a:pt x="157" y="458"/>
                </a:lnTo>
                <a:lnTo>
                  <a:pt x="317" y="552"/>
                </a:lnTo>
                <a:lnTo>
                  <a:pt x="321" y="545"/>
                </a:lnTo>
                <a:lnTo>
                  <a:pt x="164" y="454"/>
                </a:lnTo>
                <a:lnTo>
                  <a:pt x="164" y="279"/>
                </a:lnTo>
                <a:lnTo>
                  <a:pt x="317" y="18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8" name="Freeform 116"/>
          <p:cNvSpPr/>
          <p:nvPr/>
        </p:nvSpPr>
        <p:spPr bwMode="auto">
          <a:xfrm>
            <a:off x="3683105" y="3335135"/>
            <a:ext cx="687807" cy="794287"/>
          </a:xfrm>
          <a:custGeom>
            <a:avLst/>
            <a:gdLst>
              <a:gd name="T0" fmla="*/ 318 w 478"/>
              <a:gd name="T1" fmla="*/ 192 h 552"/>
              <a:gd name="T2" fmla="*/ 475 w 478"/>
              <a:gd name="T3" fmla="*/ 283 h 552"/>
              <a:gd name="T4" fmla="*/ 478 w 478"/>
              <a:gd name="T5" fmla="*/ 272 h 552"/>
              <a:gd name="T6" fmla="*/ 318 w 478"/>
              <a:gd name="T7" fmla="*/ 182 h 552"/>
              <a:gd name="T8" fmla="*/ 318 w 478"/>
              <a:gd name="T9" fmla="*/ 182 h 552"/>
              <a:gd name="T10" fmla="*/ 318 w 478"/>
              <a:gd name="T11" fmla="*/ 182 h 552"/>
              <a:gd name="T12" fmla="*/ 161 w 478"/>
              <a:gd name="T13" fmla="*/ 272 h 552"/>
              <a:gd name="T14" fmla="*/ 7 w 478"/>
              <a:gd name="T15" fmla="*/ 182 h 552"/>
              <a:gd name="T16" fmla="*/ 7 w 478"/>
              <a:gd name="T17" fmla="*/ 0 h 552"/>
              <a:gd name="T18" fmla="*/ 0 w 478"/>
              <a:gd name="T19" fmla="*/ 0 h 552"/>
              <a:gd name="T20" fmla="*/ 0 w 478"/>
              <a:gd name="T21" fmla="*/ 188 h 552"/>
              <a:gd name="T22" fmla="*/ 0 w 478"/>
              <a:gd name="T23" fmla="*/ 188 h 552"/>
              <a:gd name="T24" fmla="*/ 0 w 478"/>
              <a:gd name="T25" fmla="*/ 188 h 552"/>
              <a:gd name="T26" fmla="*/ 157 w 478"/>
              <a:gd name="T27" fmla="*/ 279 h 552"/>
              <a:gd name="T28" fmla="*/ 157 w 478"/>
              <a:gd name="T29" fmla="*/ 457 h 552"/>
              <a:gd name="T30" fmla="*/ 157 w 478"/>
              <a:gd name="T31" fmla="*/ 457 h 552"/>
              <a:gd name="T32" fmla="*/ 157 w 478"/>
              <a:gd name="T33" fmla="*/ 457 h 552"/>
              <a:gd name="T34" fmla="*/ 318 w 478"/>
              <a:gd name="T35" fmla="*/ 552 h 552"/>
              <a:gd name="T36" fmla="*/ 321 w 478"/>
              <a:gd name="T37" fmla="*/ 545 h 552"/>
              <a:gd name="T38" fmla="*/ 164 w 478"/>
              <a:gd name="T39" fmla="*/ 454 h 552"/>
              <a:gd name="T40" fmla="*/ 164 w 478"/>
              <a:gd name="T41" fmla="*/ 279 h 552"/>
              <a:gd name="T42" fmla="*/ 318 w 478"/>
              <a:gd name="T43" fmla="*/ 19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8" h="552">
                <a:moveTo>
                  <a:pt x="318" y="192"/>
                </a:moveTo>
                <a:lnTo>
                  <a:pt x="475" y="283"/>
                </a:lnTo>
                <a:lnTo>
                  <a:pt x="478" y="272"/>
                </a:lnTo>
                <a:lnTo>
                  <a:pt x="318" y="182"/>
                </a:lnTo>
                <a:lnTo>
                  <a:pt x="318" y="182"/>
                </a:lnTo>
                <a:lnTo>
                  <a:pt x="318" y="182"/>
                </a:lnTo>
                <a:lnTo>
                  <a:pt x="161" y="272"/>
                </a:lnTo>
                <a:lnTo>
                  <a:pt x="7" y="182"/>
                </a:lnTo>
                <a:lnTo>
                  <a:pt x="7" y="0"/>
                </a:lnTo>
                <a:lnTo>
                  <a:pt x="0" y="0"/>
                </a:lnTo>
                <a:lnTo>
                  <a:pt x="0" y="188"/>
                </a:lnTo>
                <a:lnTo>
                  <a:pt x="0" y="188"/>
                </a:lnTo>
                <a:lnTo>
                  <a:pt x="0" y="188"/>
                </a:lnTo>
                <a:lnTo>
                  <a:pt x="157" y="279"/>
                </a:lnTo>
                <a:lnTo>
                  <a:pt x="157" y="457"/>
                </a:lnTo>
                <a:lnTo>
                  <a:pt x="157" y="457"/>
                </a:lnTo>
                <a:lnTo>
                  <a:pt x="157" y="457"/>
                </a:lnTo>
                <a:lnTo>
                  <a:pt x="318" y="552"/>
                </a:lnTo>
                <a:lnTo>
                  <a:pt x="321" y="545"/>
                </a:lnTo>
                <a:lnTo>
                  <a:pt x="164" y="454"/>
                </a:lnTo>
                <a:lnTo>
                  <a:pt x="164" y="279"/>
                </a:lnTo>
                <a:lnTo>
                  <a:pt x="318"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9" name="Freeform 117"/>
          <p:cNvSpPr/>
          <p:nvPr/>
        </p:nvSpPr>
        <p:spPr bwMode="auto">
          <a:xfrm>
            <a:off x="1871496" y="2500558"/>
            <a:ext cx="266202" cy="312248"/>
          </a:xfrm>
          <a:custGeom>
            <a:avLst/>
            <a:gdLst>
              <a:gd name="T0" fmla="*/ 185 w 185"/>
              <a:gd name="T1" fmla="*/ 161 h 217"/>
              <a:gd name="T2" fmla="*/ 94 w 185"/>
              <a:gd name="T3" fmla="*/ 217 h 217"/>
              <a:gd name="T4" fmla="*/ 0 w 185"/>
              <a:gd name="T5" fmla="*/ 161 h 217"/>
              <a:gd name="T6" fmla="*/ 0 w 185"/>
              <a:gd name="T7" fmla="*/ 52 h 217"/>
              <a:gd name="T8" fmla="*/ 94 w 185"/>
              <a:gd name="T9" fmla="*/ 0 h 217"/>
              <a:gd name="T10" fmla="*/ 185 w 185"/>
              <a:gd name="T11" fmla="*/ 52 h 217"/>
              <a:gd name="T12" fmla="*/ 185 w 185"/>
              <a:gd name="T13" fmla="*/ 161 h 217"/>
            </a:gdLst>
            <a:ahLst/>
            <a:cxnLst>
              <a:cxn ang="0">
                <a:pos x="T0" y="T1"/>
              </a:cxn>
              <a:cxn ang="0">
                <a:pos x="T2" y="T3"/>
              </a:cxn>
              <a:cxn ang="0">
                <a:pos x="T4" y="T5"/>
              </a:cxn>
              <a:cxn ang="0">
                <a:pos x="T6" y="T7"/>
              </a:cxn>
              <a:cxn ang="0">
                <a:pos x="T8" y="T9"/>
              </a:cxn>
              <a:cxn ang="0">
                <a:pos x="T10" y="T11"/>
              </a:cxn>
              <a:cxn ang="0">
                <a:pos x="T12" y="T13"/>
              </a:cxn>
            </a:cxnLst>
            <a:rect l="0" t="0" r="r" b="b"/>
            <a:pathLst>
              <a:path w="185" h="217">
                <a:moveTo>
                  <a:pt x="185" y="161"/>
                </a:moveTo>
                <a:lnTo>
                  <a:pt x="94" y="217"/>
                </a:lnTo>
                <a:lnTo>
                  <a:pt x="0" y="161"/>
                </a:lnTo>
                <a:lnTo>
                  <a:pt x="0" y="52"/>
                </a:lnTo>
                <a:lnTo>
                  <a:pt x="94" y="0"/>
                </a:lnTo>
                <a:lnTo>
                  <a:pt x="185" y="52"/>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0" name="Freeform 118"/>
          <p:cNvSpPr/>
          <p:nvPr/>
        </p:nvSpPr>
        <p:spPr bwMode="auto">
          <a:xfrm>
            <a:off x="1871496" y="3294846"/>
            <a:ext cx="320881" cy="371243"/>
          </a:xfrm>
          <a:custGeom>
            <a:avLst/>
            <a:gdLst>
              <a:gd name="T0" fmla="*/ 223 w 223"/>
              <a:gd name="T1" fmla="*/ 192 h 258"/>
              <a:gd name="T2" fmla="*/ 111 w 223"/>
              <a:gd name="T3" fmla="*/ 258 h 258"/>
              <a:gd name="T4" fmla="*/ 0 w 223"/>
              <a:gd name="T5" fmla="*/ 192 h 258"/>
              <a:gd name="T6" fmla="*/ 0 w 223"/>
              <a:gd name="T7" fmla="*/ 63 h 258"/>
              <a:gd name="T8" fmla="*/ 111 w 223"/>
              <a:gd name="T9" fmla="*/ 0 h 258"/>
              <a:gd name="T10" fmla="*/ 223 w 223"/>
              <a:gd name="T11" fmla="*/ 63 h 258"/>
              <a:gd name="T12" fmla="*/ 223 w 223"/>
              <a:gd name="T13" fmla="*/ 192 h 258"/>
            </a:gdLst>
            <a:ahLst/>
            <a:cxnLst>
              <a:cxn ang="0">
                <a:pos x="T0" y="T1"/>
              </a:cxn>
              <a:cxn ang="0">
                <a:pos x="T2" y="T3"/>
              </a:cxn>
              <a:cxn ang="0">
                <a:pos x="T4" y="T5"/>
              </a:cxn>
              <a:cxn ang="0">
                <a:pos x="T6" y="T7"/>
              </a:cxn>
              <a:cxn ang="0">
                <a:pos x="T8" y="T9"/>
              </a:cxn>
              <a:cxn ang="0">
                <a:pos x="T10" y="T11"/>
              </a:cxn>
              <a:cxn ang="0">
                <a:pos x="T12" y="T13"/>
              </a:cxn>
            </a:cxnLst>
            <a:rect l="0" t="0" r="r" b="b"/>
            <a:pathLst>
              <a:path w="223" h="258">
                <a:moveTo>
                  <a:pt x="223" y="192"/>
                </a:moveTo>
                <a:lnTo>
                  <a:pt x="111" y="258"/>
                </a:lnTo>
                <a:lnTo>
                  <a:pt x="0" y="192"/>
                </a:lnTo>
                <a:lnTo>
                  <a:pt x="0" y="63"/>
                </a:lnTo>
                <a:lnTo>
                  <a:pt x="111" y="0"/>
                </a:lnTo>
                <a:lnTo>
                  <a:pt x="223" y="63"/>
                </a:lnTo>
                <a:lnTo>
                  <a:pt x="223" y="192"/>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1" name="Freeform 119"/>
          <p:cNvSpPr/>
          <p:nvPr/>
        </p:nvSpPr>
        <p:spPr bwMode="auto">
          <a:xfrm>
            <a:off x="2599593" y="2932236"/>
            <a:ext cx="266202" cy="306492"/>
          </a:xfrm>
          <a:custGeom>
            <a:avLst/>
            <a:gdLst>
              <a:gd name="T0" fmla="*/ 185 w 185"/>
              <a:gd name="T1" fmla="*/ 161 h 213"/>
              <a:gd name="T2" fmla="*/ 94 w 185"/>
              <a:gd name="T3" fmla="*/ 213 h 213"/>
              <a:gd name="T4" fmla="*/ 0 w 185"/>
              <a:gd name="T5" fmla="*/ 161 h 213"/>
              <a:gd name="T6" fmla="*/ 0 w 185"/>
              <a:gd name="T7" fmla="*/ 53 h 213"/>
              <a:gd name="T8" fmla="*/ 94 w 185"/>
              <a:gd name="T9" fmla="*/ 0 h 213"/>
              <a:gd name="T10" fmla="*/ 185 w 185"/>
              <a:gd name="T11" fmla="*/ 53 h 213"/>
              <a:gd name="T12" fmla="*/ 185 w 185"/>
              <a:gd name="T13" fmla="*/ 161 h 213"/>
            </a:gdLst>
            <a:ahLst/>
            <a:cxnLst>
              <a:cxn ang="0">
                <a:pos x="T0" y="T1"/>
              </a:cxn>
              <a:cxn ang="0">
                <a:pos x="T2" y="T3"/>
              </a:cxn>
              <a:cxn ang="0">
                <a:pos x="T4" y="T5"/>
              </a:cxn>
              <a:cxn ang="0">
                <a:pos x="T6" y="T7"/>
              </a:cxn>
              <a:cxn ang="0">
                <a:pos x="T8" y="T9"/>
              </a:cxn>
              <a:cxn ang="0">
                <a:pos x="T10" y="T11"/>
              </a:cxn>
              <a:cxn ang="0">
                <a:pos x="T12" y="T13"/>
              </a:cxn>
            </a:cxnLst>
            <a:rect l="0" t="0" r="r" b="b"/>
            <a:pathLst>
              <a:path w="185" h="213">
                <a:moveTo>
                  <a:pt x="185" y="161"/>
                </a:moveTo>
                <a:lnTo>
                  <a:pt x="94" y="213"/>
                </a:lnTo>
                <a:lnTo>
                  <a:pt x="0" y="161"/>
                </a:lnTo>
                <a:lnTo>
                  <a:pt x="0" y="53"/>
                </a:lnTo>
                <a:lnTo>
                  <a:pt x="94" y="0"/>
                </a:lnTo>
                <a:lnTo>
                  <a:pt x="185" y="53"/>
                </a:lnTo>
                <a:lnTo>
                  <a:pt x="185" y="16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2" name="Freeform 120"/>
          <p:cNvSpPr/>
          <p:nvPr/>
        </p:nvSpPr>
        <p:spPr bwMode="auto">
          <a:xfrm>
            <a:off x="3211137" y="3230094"/>
            <a:ext cx="417289" cy="482041"/>
          </a:xfrm>
          <a:custGeom>
            <a:avLst/>
            <a:gdLst>
              <a:gd name="T0" fmla="*/ 290 w 290"/>
              <a:gd name="T1" fmla="*/ 251 h 335"/>
              <a:gd name="T2" fmla="*/ 147 w 290"/>
              <a:gd name="T3" fmla="*/ 335 h 335"/>
              <a:gd name="T4" fmla="*/ 0 w 290"/>
              <a:gd name="T5" fmla="*/ 251 h 335"/>
              <a:gd name="T6" fmla="*/ 0 w 290"/>
              <a:gd name="T7" fmla="*/ 83 h 335"/>
              <a:gd name="T8" fmla="*/ 147 w 290"/>
              <a:gd name="T9" fmla="*/ 0 h 335"/>
              <a:gd name="T10" fmla="*/ 290 w 290"/>
              <a:gd name="T11" fmla="*/ 83 h 335"/>
              <a:gd name="T12" fmla="*/ 290 w 290"/>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90" h="335">
                <a:moveTo>
                  <a:pt x="290" y="251"/>
                </a:moveTo>
                <a:lnTo>
                  <a:pt x="147" y="335"/>
                </a:lnTo>
                <a:lnTo>
                  <a:pt x="0" y="251"/>
                </a:lnTo>
                <a:lnTo>
                  <a:pt x="0" y="83"/>
                </a:lnTo>
                <a:lnTo>
                  <a:pt x="147" y="0"/>
                </a:lnTo>
                <a:lnTo>
                  <a:pt x="290" y="83"/>
                </a:lnTo>
                <a:lnTo>
                  <a:pt x="290"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3" name="Freeform 121"/>
          <p:cNvSpPr/>
          <p:nvPr/>
        </p:nvSpPr>
        <p:spPr bwMode="auto">
          <a:xfrm>
            <a:off x="862809" y="3274701"/>
            <a:ext cx="415850" cy="482041"/>
          </a:xfrm>
          <a:custGeom>
            <a:avLst/>
            <a:gdLst>
              <a:gd name="T0" fmla="*/ 289 w 289"/>
              <a:gd name="T1" fmla="*/ 251 h 335"/>
              <a:gd name="T2" fmla="*/ 143 w 289"/>
              <a:gd name="T3" fmla="*/ 335 h 335"/>
              <a:gd name="T4" fmla="*/ 0 w 289"/>
              <a:gd name="T5" fmla="*/ 251 h 335"/>
              <a:gd name="T6" fmla="*/ 0 w 289"/>
              <a:gd name="T7" fmla="*/ 84 h 335"/>
              <a:gd name="T8" fmla="*/ 143 w 289"/>
              <a:gd name="T9" fmla="*/ 0 h 335"/>
              <a:gd name="T10" fmla="*/ 289 w 289"/>
              <a:gd name="T11" fmla="*/ 84 h 335"/>
              <a:gd name="T12" fmla="*/ 289 w 289"/>
              <a:gd name="T13" fmla="*/ 251 h 335"/>
            </a:gdLst>
            <a:ahLst/>
            <a:cxnLst>
              <a:cxn ang="0">
                <a:pos x="T0" y="T1"/>
              </a:cxn>
              <a:cxn ang="0">
                <a:pos x="T2" y="T3"/>
              </a:cxn>
              <a:cxn ang="0">
                <a:pos x="T4" y="T5"/>
              </a:cxn>
              <a:cxn ang="0">
                <a:pos x="T6" y="T7"/>
              </a:cxn>
              <a:cxn ang="0">
                <a:pos x="T8" y="T9"/>
              </a:cxn>
              <a:cxn ang="0">
                <a:pos x="T10" y="T11"/>
              </a:cxn>
              <a:cxn ang="0">
                <a:pos x="T12" y="T13"/>
              </a:cxn>
            </a:cxnLst>
            <a:rect l="0" t="0" r="r" b="b"/>
            <a:pathLst>
              <a:path w="289" h="335">
                <a:moveTo>
                  <a:pt x="289" y="251"/>
                </a:moveTo>
                <a:lnTo>
                  <a:pt x="143" y="335"/>
                </a:lnTo>
                <a:lnTo>
                  <a:pt x="0" y="251"/>
                </a:lnTo>
                <a:lnTo>
                  <a:pt x="0" y="84"/>
                </a:lnTo>
                <a:lnTo>
                  <a:pt x="143" y="0"/>
                </a:lnTo>
                <a:lnTo>
                  <a:pt x="289" y="84"/>
                </a:lnTo>
                <a:lnTo>
                  <a:pt x="289" y="25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 name="标题 1"/>
          <p:cNvSpPr>
            <a:spLocks noGrp="1"/>
          </p:cNvSpPr>
          <p:nvPr>
            <p:ph type="title" hasCustomPrompt="1"/>
          </p:nvPr>
        </p:nvSpPr>
        <p:spPr>
          <a:xfrm>
            <a:off x="6006431" y="3828293"/>
            <a:ext cx="5805589" cy="1305362"/>
          </a:xfrm>
        </p:spPr>
        <p:txBody>
          <a:bodyPr anchor="b">
            <a:normAutofit/>
          </a:bodyPr>
          <a:lstStyle>
            <a:lvl1pPr algn="ctr">
              <a:defRPr sz="5400">
                <a:solidFill>
                  <a:schemeClr val="bg1"/>
                </a:solidFill>
              </a:defRPr>
            </a:lvl1pPr>
          </a:lstStyle>
          <a:p>
            <a:r>
              <a:rPr lang="zh-CN" altLang="en-US" dirty="0" smtClean="0"/>
              <a:t>单击此处编辑标题</a:t>
            </a:r>
            <a:endParaRPr lang="zh-CN" altLang="en-US" dirty="0"/>
          </a:p>
        </p:txBody>
      </p:sp>
      <p:sp>
        <p:nvSpPr>
          <p:cNvPr id="3" name="文本占位符 2"/>
          <p:cNvSpPr>
            <a:spLocks noGrp="1"/>
          </p:cNvSpPr>
          <p:nvPr>
            <p:ph type="body" idx="1"/>
          </p:nvPr>
        </p:nvSpPr>
        <p:spPr>
          <a:xfrm>
            <a:off x="6006431" y="5178228"/>
            <a:ext cx="5805589" cy="891776"/>
          </a:xfrm>
        </p:spPr>
        <p:txBody>
          <a:bodyPr>
            <a:normAutofit/>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nchorCtr="0"/>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b" anchorCtr="0"/>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p:nvPr>
        </p:nvSpPr>
        <p:spPr>
          <a:xfrm>
            <a:off x="839788" y="2615609"/>
            <a:ext cx="5157787" cy="3574054"/>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tx2"/>
        </a:solidFill>
        <a:effectLst/>
      </p:bgPr>
    </p:bg>
    <p:spTree>
      <p:nvGrpSpPr>
        <p:cNvPr id="1" name=""/>
        <p:cNvGrpSpPr/>
        <p:nvPr/>
      </p:nvGrpSpPr>
      <p:grpSpPr>
        <a:xfrm>
          <a:off x="0" y="0"/>
          <a:ext cx="0" cy="0"/>
          <a:chOff x="0" y="0"/>
          <a:chExt cx="0" cy="0"/>
        </a:xfrm>
      </p:grpSpPr>
      <p:sp>
        <p:nvSpPr>
          <p:cNvPr id="6" name="Freeform 5"/>
          <p:cNvSpPr/>
          <p:nvPr/>
        </p:nvSpPr>
        <p:spPr bwMode="auto">
          <a:xfrm>
            <a:off x="398462" y="4032250"/>
            <a:ext cx="563563" cy="909638"/>
          </a:xfrm>
          <a:custGeom>
            <a:avLst/>
            <a:gdLst>
              <a:gd name="T0" fmla="*/ 14 w 355"/>
              <a:gd name="T1" fmla="*/ 0 h 573"/>
              <a:gd name="T2" fmla="*/ 0 w 355"/>
              <a:gd name="T3" fmla="*/ 14 h 573"/>
              <a:gd name="T4" fmla="*/ 333 w 355"/>
              <a:gd name="T5" fmla="*/ 196 h 573"/>
              <a:gd name="T6" fmla="*/ 333 w 355"/>
              <a:gd name="T7" fmla="*/ 573 h 573"/>
              <a:gd name="T8" fmla="*/ 355 w 355"/>
              <a:gd name="T9" fmla="*/ 573 h 573"/>
              <a:gd name="T10" fmla="*/ 347 w 355"/>
              <a:gd name="T11" fmla="*/ 189 h 573"/>
              <a:gd name="T12" fmla="*/ 347 w 355"/>
              <a:gd name="T13" fmla="*/ 189 h 573"/>
              <a:gd name="T14" fmla="*/ 347 w 355"/>
              <a:gd name="T15" fmla="*/ 189 h 573"/>
              <a:gd name="T16" fmla="*/ 14 w 355"/>
              <a:gd name="T17"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573">
                <a:moveTo>
                  <a:pt x="14" y="0"/>
                </a:moveTo>
                <a:lnTo>
                  <a:pt x="0" y="14"/>
                </a:lnTo>
                <a:lnTo>
                  <a:pt x="333" y="196"/>
                </a:lnTo>
                <a:lnTo>
                  <a:pt x="333" y="573"/>
                </a:lnTo>
                <a:lnTo>
                  <a:pt x="355" y="573"/>
                </a:lnTo>
                <a:lnTo>
                  <a:pt x="347" y="189"/>
                </a:lnTo>
                <a:lnTo>
                  <a:pt x="347" y="189"/>
                </a:lnTo>
                <a:lnTo>
                  <a:pt x="347" y="189"/>
                </a:lnTo>
                <a:lnTo>
                  <a:pt x="14"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7" name="Freeform 6"/>
          <p:cNvSpPr/>
          <p:nvPr/>
        </p:nvSpPr>
        <p:spPr bwMode="auto">
          <a:xfrm>
            <a:off x="352425" y="3467100"/>
            <a:ext cx="550863" cy="922338"/>
          </a:xfrm>
          <a:custGeom>
            <a:avLst/>
            <a:gdLst>
              <a:gd name="T0" fmla="*/ 340 w 347"/>
              <a:gd name="T1" fmla="*/ 581 h 581"/>
              <a:gd name="T2" fmla="*/ 347 w 347"/>
              <a:gd name="T3" fmla="*/ 559 h 581"/>
              <a:gd name="T4" fmla="*/ 22 w 347"/>
              <a:gd name="T5" fmla="*/ 378 h 581"/>
              <a:gd name="T6" fmla="*/ 22 w 347"/>
              <a:gd name="T7" fmla="*/ 0 h 581"/>
              <a:gd name="T8" fmla="*/ 0 w 347"/>
              <a:gd name="T9" fmla="*/ 0 h 581"/>
              <a:gd name="T10" fmla="*/ 0 w 347"/>
              <a:gd name="T11" fmla="*/ 385 h 581"/>
              <a:gd name="T12" fmla="*/ 0 w 347"/>
              <a:gd name="T13" fmla="*/ 385 h 581"/>
              <a:gd name="T14" fmla="*/ 0 w 347"/>
              <a:gd name="T15" fmla="*/ 385 h 581"/>
              <a:gd name="T16" fmla="*/ 340 w 347"/>
              <a:gd name="T17"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581">
                <a:moveTo>
                  <a:pt x="340" y="581"/>
                </a:moveTo>
                <a:lnTo>
                  <a:pt x="347" y="559"/>
                </a:lnTo>
                <a:lnTo>
                  <a:pt x="22" y="378"/>
                </a:lnTo>
                <a:lnTo>
                  <a:pt x="22" y="0"/>
                </a:lnTo>
                <a:lnTo>
                  <a:pt x="0" y="0"/>
                </a:lnTo>
                <a:lnTo>
                  <a:pt x="0" y="385"/>
                </a:lnTo>
                <a:lnTo>
                  <a:pt x="0" y="385"/>
                </a:lnTo>
                <a:lnTo>
                  <a:pt x="0" y="385"/>
                </a:lnTo>
                <a:lnTo>
                  <a:pt x="340" y="581"/>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 name="任意多边形 7"/>
          <p:cNvSpPr/>
          <p:nvPr/>
        </p:nvSpPr>
        <p:spPr bwMode="auto">
          <a:xfrm>
            <a:off x="1" y="3280682"/>
            <a:ext cx="330199" cy="797606"/>
          </a:xfrm>
          <a:custGeom>
            <a:avLst/>
            <a:gdLst>
              <a:gd name="connsiteX0" fmla="*/ 0 w 330199"/>
              <a:gd name="connsiteY0" fmla="*/ 0 h 797606"/>
              <a:gd name="connsiteX1" fmla="*/ 330199 w 330199"/>
              <a:gd name="connsiteY1" fmla="*/ 186418 h 797606"/>
              <a:gd name="connsiteX2" fmla="*/ 330199 w 330199"/>
              <a:gd name="connsiteY2" fmla="*/ 797606 h 797606"/>
              <a:gd name="connsiteX3" fmla="*/ 295274 w 330199"/>
              <a:gd name="connsiteY3" fmla="*/ 797606 h 797606"/>
              <a:gd name="connsiteX4" fmla="*/ 295274 w 330199"/>
              <a:gd name="connsiteY4" fmla="*/ 210231 h 797606"/>
              <a:gd name="connsiteX5" fmla="*/ 0 w 330199"/>
              <a:gd name="connsiteY5" fmla="*/ 39044 h 79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199" h="797606">
                <a:moveTo>
                  <a:pt x="0" y="0"/>
                </a:moveTo>
                <a:lnTo>
                  <a:pt x="330199" y="186418"/>
                </a:lnTo>
                <a:lnTo>
                  <a:pt x="330199" y="797606"/>
                </a:lnTo>
                <a:lnTo>
                  <a:pt x="295274" y="797606"/>
                </a:lnTo>
                <a:lnTo>
                  <a:pt x="295274" y="210231"/>
                </a:lnTo>
                <a:lnTo>
                  <a:pt x="0" y="39044"/>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9" name="任意多边形 8"/>
          <p:cNvSpPr/>
          <p:nvPr/>
        </p:nvSpPr>
        <p:spPr bwMode="auto">
          <a:xfrm>
            <a:off x="0" y="4917707"/>
            <a:ext cx="501650" cy="313107"/>
          </a:xfrm>
          <a:custGeom>
            <a:avLst/>
            <a:gdLst>
              <a:gd name="connsiteX0" fmla="*/ 0 w 501650"/>
              <a:gd name="connsiteY0" fmla="*/ 0 h 313107"/>
              <a:gd name="connsiteX1" fmla="*/ 501650 w 501650"/>
              <a:gd name="connsiteY1" fmla="*/ 289295 h 313107"/>
              <a:gd name="connsiteX2" fmla="*/ 490538 w 501650"/>
              <a:gd name="connsiteY2" fmla="*/ 313107 h 313107"/>
              <a:gd name="connsiteX3" fmla="*/ 0 w 501650"/>
              <a:gd name="connsiteY3" fmla="*/ 34694 h 313107"/>
            </a:gdLst>
            <a:ahLst/>
            <a:cxnLst>
              <a:cxn ang="0">
                <a:pos x="connsiteX0" y="connsiteY0"/>
              </a:cxn>
              <a:cxn ang="0">
                <a:pos x="connsiteX1" y="connsiteY1"/>
              </a:cxn>
              <a:cxn ang="0">
                <a:pos x="connsiteX2" y="connsiteY2"/>
              </a:cxn>
              <a:cxn ang="0">
                <a:pos x="connsiteX3" y="connsiteY3"/>
              </a:cxn>
            </a:cxnLst>
            <a:rect l="l" t="t" r="r" b="b"/>
            <a:pathLst>
              <a:path w="501650" h="313107">
                <a:moveTo>
                  <a:pt x="0" y="0"/>
                </a:moveTo>
                <a:lnTo>
                  <a:pt x="501650" y="289295"/>
                </a:lnTo>
                <a:lnTo>
                  <a:pt x="490538" y="313107"/>
                </a:lnTo>
                <a:lnTo>
                  <a:pt x="0" y="34694"/>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10" name="Freeform 11"/>
          <p:cNvSpPr/>
          <p:nvPr/>
        </p:nvSpPr>
        <p:spPr bwMode="auto">
          <a:xfrm>
            <a:off x="995362" y="4965700"/>
            <a:ext cx="1057275" cy="333375"/>
          </a:xfrm>
          <a:custGeom>
            <a:avLst/>
            <a:gdLst>
              <a:gd name="T0" fmla="*/ 666 w 666"/>
              <a:gd name="T1" fmla="*/ 14 h 210"/>
              <a:gd name="T2" fmla="*/ 659 w 666"/>
              <a:gd name="T3" fmla="*/ 0 h 210"/>
              <a:gd name="T4" fmla="*/ 333 w 666"/>
              <a:gd name="T5" fmla="*/ 189 h 210"/>
              <a:gd name="T6" fmla="*/ 8 w 666"/>
              <a:gd name="T7" fmla="*/ 0 h 210"/>
              <a:gd name="T8" fmla="*/ 0 w 666"/>
              <a:gd name="T9" fmla="*/ 14 h 210"/>
              <a:gd name="T10" fmla="*/ 333 w 666"/>
              <a:gd name="T11" fmla="*/ 210 h 210"/>
              <a:gd name="T12" fmla="*/ 333 w 666"/>
              <a:gd name="T13" fmla="*/ 210 h 210"/>
              <a:gd name="T14" fmla="*/ 333 w 666"/>
              <a:gd name="T15" fmla="*/ 210 h 210"/>
              <a:gd name="T16" fmla="*/ 666 w 666"/>
              <a:gd name="T17" fmla="*/ 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210">
                <a:moveTo>
                  <a:pt x="666" y="14"/>
                </a:moveTo>
                <a:lnTo>
                  <a:pt x="659" y="0"/>
                </a:lnTo>
                <a:lnTo>
                  <a:pt x="333" y="189"/>
                </a:lnTo>
                <a:lnTo>
                  <a:pt x="8" y="0"/>
                </a:lnTo>
                <a:lnTo>
                  <a:pt x="0" y="14"/>
                </a:lnTo>
                <a:lnTo>
                  <a:pt x="333" y="210"/>
                </a:lnTo>
                <a:lnTo>
                  <a:pt x="333" y="210"/>
                </a:lnTo>
                <a:lnTo>
                  <a:pt x="333" y="210"/>
                </a:lnTo>
                <a:lnTo>
                  <a:pt x="666" y="1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1" name="Freeform 12"/>
          <p:cNvSpPr/>
          <p:nvPr/>
        </p:nvSpPr>
        <p:spPr bwMode="auto">
          <a:xfrm>
            <a:off x="1501775" y="4308475"/>
            <a:ext cx="550863" cy="911225"/>
          </a:xfrm>
          <a:custGeom>
            <a:avLst/>
            <a:gdLst>
              <a:gd name="T0" fmla="*/ 347 w 347"/>
              <a:gd name="T1" fmla="*/ 0 h 574"/>
              <a:gd name="T2" fmla="*/ 326 w 347"/>
              <a:gd name="T3" fmla="*/ 0 h 574"/>
              <a:gd name="T4" fmla="*/ 326 w 347"/>
              <a:gd name="T5" fmla="*/ 378 h 574"/>
              <a:gd name="T6" fmla="*/ 0 w 347"/>
              <a:gd name="T7" fmla="*/ 559 h 574"/>
              <a:gd name="T8" fmla="*/ 7 w 347"/>
              <a:gd name="T9" fmla="*/ 574 h 574"/>
              <a:gd name="T10" fmla="*/ 340 w 347"/>
              <a:gd name="T11" fmla="*/ 385 h 574"/>
              <a:gd name="T12" fmla="*/ 340 w 347"/>
              <a:gd name="T13" fmla="*/ 385 h 574"/>
              <a:gd name="T14" fmla="*/ 340 w 347"/>
              <a:gd name="T15" fmla="*/ 385 h 574"/>
              <a:gd name="T16" fmla="*/ 347 w 347"/>
              <a:gd name="T1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574">
                <a:moveTo>
                  <a:pt x="347" y="0"/>
                </a:moveTo>
                <a:lnTo>
                  <a:pt x="326" y="0"/>
                </a:lnTo>
                <a:lnTo>
                  <a:pt x="326" y="378"/>
                </a:lnTo>
                <a:lnTo>
                  <a:pt x="0" y="559"/>
                </a:lnTo>
                <a:lnTo>
                  <a:pt x="7" y="574"/>
                </a:lnTo>
                <a:lnTo>
                  <a:pt x="340" y="385"/>
                </a:lnTo>
                <a:lnTo>
                  <a:pt x="340" y="385"/>
                </a:lnTo>
                <a:lnTo>
                  <a:pt x="340" y="385"/>
                </a:lnTo>
                <a:lnTo>
                  <a:pt x="347"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2" name="任意多边形 11"/>
          <p:cNvSpPr/>
          <p:nvPr/>
        </p:nvSpPr>
        <p:spPr bwMode="auto">
          <a:xfrm>
            <a:off x="1952560" y="6175375"/>
            <a:ext cx="181041" cy="679450"/>
          </a:xfrm>
          <a:custGeom>
            <a:avLst/>
            <a:gdLst>
              <a:gd name="connsiteX0" fmla="*/ 158816 w 181041"/>
              <a:gd name="connsiteY0" fmla="*/ 0 h 679450"/>
              <a:gd name="connsiteX1" fmla="*/ 181041 w 181041"/>
              <a:gd name="connsiteY1" fmla="*/ 0 h 679450"/>
              <a:gd name="connsiteX2" fmla="*/ 181041 w 181041"/>
              <a:gd name="connsiteY2" fmla="*/ 611188 h 679450"/>
              <a:gd name="connsiteX3" fmla="*/ 65065 w 181041"/>
              <a:gd name="connsiteY3" fmla="*/ 679450 h 679450"/>
              <a:gd name="connsiteX4" fmla="*/ 0 w 181041"/>
              <a:gd name="connsiteY4" fmla="*/ 679450 h 679450"/>
              <a:gd name="connsiteX5" fmla="*/ 158816 w 181041"/>
              <a:gd name="connsiteY5" fmla="*/ 587376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041" h="679450">
                <a:moveTo>
                  <a:pt x="158816" y="0"/>
                </a:moveTo>
                <a:lnTo>
                  <a:pt x="181041" y="0"/>
                </a:lnTo>
                <a:lnTo>
                  <a:pt x="181041" y="611188"/>
                </a:lnTo>
                <a:lnTo>
                  <a:pt x="65065" y="679450"/>
                </a:lnTo>
                <a:lnTo>
                  <a:pt x="0" y="679450"/>
                </a:lnTo>
                <a:lnTo>
                  <a:pt x="158816" y="587376"/>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13" name="Freeform 14"/>
          <p:cNvSpPr/>
          <p:nvPr/>
        </p:nvSpPr>
        <p:spPr bwMode="auto">
          <a:xfrm>
            <a:off x="466725" y="5934075"/>
            <a:ext cx="552450" cy="920750"/>
          </a:xfrm>
          <a:custGeom>
            <a:avLst/>
            <a:gdLst>
              <a:gd name="T0" fmla="*/ 8 w 348"/>
              <a:gd name="T1" fmla="*/ 0 h 580"/>
              <a:gd name="T2" fmla="*/ 0 w 348"/>
              <a:gd name="T3" fmla="*/ 14 h 580"/>
              <a:gd name="T4" fmla="*/ 326 w 348"/>
              <a:gd name="T5" fmla="*/ 203 h 580"/>
              <a:gd name="T6" fmla="*/ 326 w 348"/>
              <a:gd name="T7" fmla="*/ 580 h 580"/>
              <a:gd name="T8" fmla="*/ 348 w 348"/>
              <a:gd name="T9" fmla="*/ 580 h 580"/>
              <a:gd name="T10" fmla="*/ 341 w 348"/>
              <a:gd name="T11" fmla="*/ 188 h 580"/>
              <a:gd name="T12" fmla="*/ 341 w 348"/>
              <a:gd name="T13" fmla="*/ 188 h 580"/>
              <a:gd name="T14" fmla="*/ 341 w 348"/>
              <a:gd name="T15" fmla="*/ 188 h 580"/>
              <a:gd name="T16" fmla="*/ 8 w 348"/>
              <a:gd name="T17"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580">
                <a:moveTo>
                  <a:pt x="8" y="0"/>
                </a:moveTo>
                <a:lnTo>
                  <a:pt x="0" y="14"/>
                </a:lnTo>
                <a:lnTo>
                  <a:pt x="326" y="203"/>
                </a:lnTo>
                <a:lnTo>
                  <a:pt x="326" y="580"/>
                </a:lnTo>
                <a:lnTo>
                  <a:pt x="348" y="580"/>
                </a:lnTo>
                <a:lnTo>
                  <a:pt x="341" y="188"/>
                </a:lnTo>
                <a:lnTo>
                  <a:pt x="341" y="188"/>
                </a:lnTo>
                <a:lnTo>
                  <a:pt x="341" y="188"/>
                </a:lnTo>
                <a:lnTo>
                  <a:pt x="8"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4" name="Freeform 15"/>
          <p:cNvSpPr/>
          <p:nvPr/>
        </p:nvSpPr>
        <p:spPr bwMode="auto">
          <a:xfrm>
            <a:off x="2076450" y="4308475"/>
            <a:ext cx="550863" cy="922338"/>
          </a:xfrm>
          <a:custGeom>
            <a:avLst/>
            <a:gdLst>
              <a:gd name="T0" fmla="*/ 340 w 347"/>
              <a:gd name="T1" fmla="*/ 581 h 581"/>
              <a:gd name="T2" fmla="*/ 347 w 347"/>
              <a:gd name="T3" fmla="*/ 559 h 581"/>
              <a:gd name="T4" fmla="*/ 22 w 347"/>
              <a:gd name="T5" fmla="*/ 378 h 581"/>
              <a:gd name="T6" fmla="*/ 22 w 347"/>
              <a:gd name="T7" fmla="*/ 0 h 581"/>
              <a:gd name="T8" fmla="*/ 0 w 347"/>
              <a:gd name="T9" fmla="*/ 0 h 581"/>
              <a:gd name="T10" fmla="*/ 0 w 347"/>
              <a:gd name="T11" fmla="*/ 385 h 581"/>
              <a:gd name="T12" fmla="*/ 0 w 347"/>
              <a:gd name="T13" fmla="*/ 385 h 581"/>
              <a:gd name="T14" fmla="*/ 0 w 347"/>
              <a:gd name="T15" fmla="*/ 385 h 581"/>
              <a:gd name="T16" fmla="*/ 340 w 347"/>
              <a:gd name="T17"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581">
                <a:moveTo>
                  <a:pt x="340" y="581"/>
                </a:moveTo>
                <a:lnTo>
                  <a:pt x="347" y="559"/>
                </a:lnTo>
                <a:lnTo>
                  <a:pt x="22" y="378"/>
                </a:lnTo>
                <a:lnTo>
                  <a:pt x="22" y="0"/>
                </a:lnTo>
                <a:lnTo>
                  <a:pt x="0" y="0"/>
                </a:lnTo>
                <a:lnTo>
                  <a:pt x="0" y="385"/>
                </a:lnTo>
                <a:lnTo>
                  <a:pt x="0" y="385"/>
                </a:lnTo>
                <a:lnTo>
                  <a:pt x="0" y="385"/>
                </a:lnTo>
                <a:lnTo>
                  <a:pt x="340" y="581"/>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5" name="Freeform 16"/>
          <p:cNvSpPr/>
          <p:nvPr/>
        </p:nvSpPr>
        <p:spPr bwMode="auto">
          <a:xfrm>
            <a:off x="2087562" y="4884738"/>
            <a:ext cx="552450" cy="909638"/>
          </a:xfrm>
          <a:custGeom>
            <a:avLst/>
            <a:gdLst>
              <a:gd name="T0" fmla="*/ 15 w 348"/>
              <a:gd name="T1" fmla="*/ 0 h 573"/>
              <a:gd name="T2" fmla="*/ 0 w 348"/>
              <a:gd name="T3" fmla="*/ 15 h 573"/>
              <a:gd name="T4" fmla="*/ 326 w 348"/>
              <a:gd name="T5" fmla="*/ 196 h 573"/>
              <a:gd name="T6" fmla="*/ 333 w 348"/>
              <a:gd name="T7" fmla="*/ 573 h 573"/>
              <a:gd name="T8" fmla="*/ 348 w 348"/>
              <a:gd name="T9" fmla="*/ 573 h 573"/>
              <a:gd name="T10" fmla="*/ 348 w 348"/>
              <a:gd name="T11" fmla="*/ 189 h 573"/>
              <a:gd name="T12" fmla="*/ 348 w 348"/>
              <a:gd name="T13" fmla="*/ 189 h 573"/>
              <a:gd name="T14" fmla="*/ 348 w 348"/>
              <a:gd name="T15" fmla="*/ 189 h 573"/>
              <a:gd name="T16" fmla="*/ 15 w 348"/>
              <a:gd name="T17"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573">
                <a:moveTo>
                  <a:pt x="15" y="0"/>
                </a:moveTo>
                <a:lnTo>
                  <a:pt x="0" y="15"/>
                </a:lnTo>
                <a:lnTo>
                  <a:pt x="326" y="196"/>
                </a:lnTo>
                <a:lnTo>
                  <a:pt x="333" y="573"/>
                </a:lnTo>
                <a:lnTo>
                  <a:pt x="348" y="573"/>
                </a:lnTo>
                <a:lnTo>
                  <a:pt x="348" y="189"/>
                </a:lnTo>
                <a:lnTo>
                  <a:pt x="348" y="189"/>
                </a:lnTo>
                <a:lnTo>
                  <a:pt x="348" y="189"/>
                </a:lnTo>
                <a:lnTo>
                  <a:pt x="15"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6" name="Freeform 17"/>
          <p:cNvSpPr/>
          <p:nvPr/>
        </p:nvSpPr>
        <p:spPr bwMode="auto">
          <a:xfrm>
            <a:off x="2605087" y="4895850"/>
            <a:ext cx="1057275" cy="357188"/>
          </a:xfrm>
          <a:custGeom>
            <a:avLst/>
            <a:gdLst>
              <a:gd name="T0" fmla="*/ 0 w 666"/>
              <a:gd name="T1" fmla="*/ 182 h 225"/>
              <a:gd name="T2" fmla="*/ 7 w 666"/>
              <a:gd name="T3" fmla="*/ 196 h 225"/>
              <a:gd name="T4" fmla="*/ 340 w 666"/>
              <a:gd name="T5" fmla="*/ 22 h 225"/>
              <a:gd name="T6" fmla="*/ 659 w 666"/>
              <a:gd name="T7" fmla="*/ 225 h 225"/>
              <a:gd name="T8" fmla="*/ 666 w 666"/>
              <a:gd name="T9" fmla="*/ 211 h 225"/>
              <a:gd name="T10" fmla="*/ 340 w 666"/>
              <a:gd name="T11" fmla="*/ 0 h 225"/>
              <a:gd name="T12" fmla="*/ 340 w 666"/>
              <a:gd name="T13" fmla="*/ 0 h 225"/>
              <a:gd name="T14" fmla="*/ 340 w 666"/>
              <a:gd name="T15" fmla="*/ 0 h 225"/>
              <a:gd name="T16" fmla="*/ 0 w 666"/>
              <a:gd name="T17" fmla="*/ 18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225">
                <a:moveTo>
                  <a:pt x="0" y="182"/>
                </a:moveTo>
                <a:lnTo>
                  <a:pt x="7" y="196"/>
                </a:lnTo>
                <a:lnTo>
                  <a:pt x="340" y="22"/>
                </a:lnTo>
                <a:lnTo>
                  <a:pt x="659" y="225"/>
                </a:lnTo>
                <a:lnTo>
                  <a:pt x="666" y="211"/>
                </a:lnTo>
                <a:lnTo>
                  <a:pt x="340" y="0"/>
                </a:lnTo>
                <a:lnTo>
                  <a:pt x="340" y="0"/>
                </a:lnTo>
                <a:lnTo>
                  <a:pt x="340" y="0"/>
                </a:lnTo>
                <a:lnTo>
                  <a:pt x="0" y="18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7" name="Freeform 18"/>
          <p:cNvSpPr/>
          <p:nvPr/>
        </p:nvSpPr>
        <p:spPr bwMode="auto">
          <a:xfrm>
            <a:off x="3133725" y="4965700"/>
            <a:ext cx="1057275" cy="357188"/>
          </a:xfrm>
          <a:custGeom>
            <a:avLst/>
            <a:gdLst>
              <a:gd name="T0" fmla="*/ 666 w 666"/>
              <a:gd name="T1" fmla="*/ 36 h 225"/>
              <a:gd name="T2" fmla="*/ 659 w 666"/>
              <a:gd name="T3" fmla="*/ 22 h 225"/>
              <a:gd name="T4" fmla="*/ 326 w 666"/>
              <a:gd name="T5" fmla="*/ 203 h 225"/>
              <a:gd name="T6" fmla="*/ 7 w 666"/>
              <a:gd name="T7" fmla="*/ 0 h 225"/>
              <a:gd name="T8" fmla="*/ 0 w 666"/>
              <a:gd name="T9" fmla="*/ 14 h 225"/>
              <a:gd name="T10" fmla="*/ 326 w 666"/>
              <a:gd name="T11" fmla="*/ 225 h 225"/>
              <a:gd name="T12" fmla="*/ 326 w 666"/>
              <a:gd name="T13" fmla="*/ 225 h 225"/>
              <a:gd name="T14" fmla="*/ 326 w 666"/>
              <a:gd name="T15" fmla="*/ 225 h 225"/>
              <a:gd name="T16" fmla="*/ 666 w 666"/>
              <a:gd name="T17" fmla="*/ 3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225">
                <a:moveTo>
                  <a:pt x="666" y="36"/>
                </a:moveTo>
                <a:lnTo>
                  <a:pt x="659" y="22"/>
                </a:lnTo>
                <a:lnTo>
                  <a:pt x="326" y="203"/>
                </a:lnTo>
                <a:lnTo>
                  <a:pt x="7" y="0"/>
                </a:lnTo>
                <a:lnTo>
                  <a:pt x="0" y="14"/>
                </a:lnTo>
                <a:lnTo>
                  <a:pt x="326" y="225"/>
                </a:lnTo>
                <a:lnTo>
                  <a:pt x="326" y="225"/>
                </a:lnTo>
                <a:lnTo>
                  <a:pt x="326" y="225"/>
                </a:lnTo>
                <a:lnTo>
                  <a:pt x="666" y="3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8" name="Freeform 19"/>
          <p:cNvSpPr/>
          <p:nvPr/>
        </p:nvSpPr>
        <p:spPr bwMode="auto">
          <a:xfrm>
            <a:off x="3122612" y="3940175"/>
            <a:ext cx="550863" cy="909638"/>
          </a:xfrm>
          <a:custGeom>
            <a:avLst/>
            <a:gdLst>
              <a:gd name="T0" fmla="*/ 0 w 347"/>
              <a:gd name="T1" fmla="*/ 573 h 573"/>
              <a:gd name="T2" fmla="*/ 21 w 347"/>
              <a:gd name="T3" fmla="*/ 573 h 573"/>
              <a:gd name="T4" fmla="*/ 21 w 347"/>
              <a:gd name="T5" fmla="*/ 203 h 573"/>
              <a:gd name="T6" fmla="*/ 347 w 347"/>
              <a:gd name="T7" fmla="*/ 14 h 573"/>
              <a:gd name="T8" fmla="*/ 333 w 347"/>
              <a:gd name="T9" fmla="*/ 0 h 573"/>
              <a:gd name="T10" fmla="*/ 0 w 347"/>
              <a:gd name="T11" fmla="*/ 189 h 573"/>
              <a:gd name="T12" fmla="*/ 0 w 347"/>
              <a:gd name="T13" fmla="*/ 189 h 573"/>
              <a:gd name="T14" fmla="*/ 0 w 347"/>
              <a:gd name="T15" fmla="*/ 189 h 573"/>
              <a:gd name="T16" fmla="*/ 0 w 347"/>
              <a:gd name="T17" fmla="*/ 5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573">
                <a:moveTo>
                  <a:pt x="0" y="573"/>
                </a:moveTo>
                <a:lnTo>
                  <a:pt x="21" y="573"/>
                </a:lnTo>
                <a:lnTo>
                  <a:pt x="21" y="203"/>
                </a:lnTo>
                <a:lnTo>
                  <a:pt x="347" y="14"/>
                </a:lnTo>
                <a:lnTo>
                  <a:pt x="333" y="0"/>
                </a:lnTo>
                <a:lnTo>
                  <a:pt x="0" y="189"/>
                </a:lnTo>
                <a:lnTo>
                  <a:pt x="0" y="189"/>
                </a:lnTo>
                <a:lnTo>
                  <a:pt x="0" y="189"/>
                </a:lnTo>
                <a:lnTo>
                  <a:pt x="0" y="573"/>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9" name="Freeform 20"/>
          <p:cNvSpPr/>
          <p:nvPr/>
        </p:nvSpPr>
        <p:spPr bwMode="auto">
          <a:xfrm>
            <a:off x="2065337" y="3041650"/>
            <a:ext cx="1057275" cy="1808163"/>
          </a:xfrm>
          <a:custGeom>
            <a:avLst/>
            <a:gdLst>
              <a:gd name="T0" fmla="*/ 666 w 666"/>
              <a:gd name="T1" fmla="*/ 755 h 1139"/>
              <a:gd name="T2" fmla="*/ 666 w 666"/>
              <a:gd name="T3" fmla="*/ 755 h 1139"/>
              <a:gd name="T4" fmla="*/ 347 w 666"/>
              <a:gd name="T5" fmla="*/ 566 h 1139"/>
              <a:gd name="T6" fmla="*/ 347 w 666"/>
              <a:gd name="T7" fmla="*/ 188 h 1139"/>
              <a:gd name="T8" fmla="*/ 347 w 666"/>
              <a:gd name="T9" fmla="*/ 188 h 1139"/>
              <a:gd name="T10" fmla="*/ 347 w 666"/>
              <a:gd name="T11" fmla="*/ 188 h 1139"/>
              <a:gd name="T12" fmla="*/ 14 w 666"/>
              <a:gd name="T13" fmla="*/ 0 h 1139"/>
              <a:gd name="T14" fmla="*/ 0 w 666"/>
              <a:gd name="T15" fmla="*/ 14 h 1139"/>
              <a:gd name="T16" fmla="*/ 325 w 666"/>
              <a:gd name="T17" fmla="*/ 203 h 1139"/>
              <a:gd name="T18" fmla="*/ 325 w 666"/>
              <a:gd name="T19" fmla="*/ 580 h 1139"/>
              <a:gd name="T20" fmla="*/ 325 w 666"/>
              <a:gd name="T21" fmla="*/ 580 h 1139"/>
              <a:gd name="T22" fmla="*/ 651 w 666"/>
              <a:gd name="T23" fmla="*/ 769 h 1139"/>
              <a:gd name="T24" fmla="*/ 651 w 666"/>
              <a:gd name="T25" fmla="*/ 1139 h 1139"/>
              <a:gd name="T26" fmla="*/ 666 w 666"/>
              <a:gd name="T27" fmla="*/ 1139 h 1139"/>
              <a:gd name="T28" fmla="*/ 666 w 666"/>
              <a:gd name="T29" fmla="*/ 755 h 1139"/>
              <a:gd name="T30" fmla="*/ 666 w 666"/>
              <a:gd name="T31" fmla="*/ 755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1139">
                <a:moveTo>
                  <a:pt x="666" y="755"/>
                </a:moveTo>
                <a:lnTo>
                  <a:pt x="666" y="755"/>
                </a:lnTo>
                <a:lnTo>
                  <a:pt x="347" y="566"/>
                </a:lnTo>
                <a:lnTo>
                  <a:pt x="347" y="188"/>
                </a:lnTo>
                <a:lnTo>
                  <a:pt x="347" y="188"/>
                </a:lnTo>
                <a:lnTo>
                  <a:pt x="347" y="188"/>
                </a:lnTo>
                <a:lnTo>
                  <a:pt x="14" y="0"/>
                </a:lnTo>
                <a:lnTo>
                  <a:pt x="0" y="14"/>
                </a:lnTo>
                <a:lnTo>
                  <a:pt x="325" y="203"/>
                </a:lnTo>
                <a:lnTo>
                  <a:pt x="325" y="580"/>
                </a:lnTo>
                <a:lnTo>
                  <a:pt x="325" y="580"/>
                </a:lnTo>
                <a:lnTo>
                  <a:pt x="651" y="769"/>
                </a:lnTo>
                <a:lnTo>
                  <a:pt x="651" y="1139"/>
                </a:lnTo>
                <a:lnTo>
                  <a:pt x="666" y="1139"/>
                </a:lnTo>
                <a:lnTo>
                  <a:pt x="666" y="755"/>
                </a:lnTo>
                <a:lnTo>
                  <a:pt x="666" y="75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0" name="任意多边形 19"/>
          <p:cNvSpPr/>
          <p:nvPr/>
        </p:nvSpPr>
        <p:spPr bwMode="auto">
          <a:xfrm>
            <a:off x="4225925" y="6164264"/>
            <a:ext cx="203950" cy="693737"/>
          </a:xfrm>
          <a:custGeom>
            <a:avLst/>
            <a:gdLst>
              <a:gd name="connsiteX0" fmla="*/ 0 w 203950"/>
              <a:gd name="connsiteY0" fmla="*/ 0 h 693737"/>
              <a:gd name="connsiteX1" fmla="*/ 33338 w 203950"/>
              <a:gd name="connsiteY1" fmla="*/ 0 h 693737"/>
              <a:gd name="connsiteX2" fmla="*/ 33338 w 203950"/>
              <a:gd name="connsiteY2" fmla="*/ 598488 h 693737"/>
              <a:gd name="connsiteX3" fmla="*/ 203950 w 203950"/>
              <a:gd name="connsiteY3" fmla="*/ 693737 h 693737"/>
              <a:gd name="connsiteX4" fmla="*/ 145952 w 203950"/>
              <a:gd name="connsiteY4" fmla="*/ 693737 h 693737"/>
              <a:gd name="connsiteX5" fmla="*/ 0 w 203950"/>
              <a:gd name="connsiteY5" fmla="*/ 609600 h 69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950" h="693737">
                <a:moveTo>
                  <a:pt x="0" y="0"/>
                </a:moveTo>
                <a:lnTo>
                  <a:pt x="33338" y="0"/>
                </a:lnTo>
                <a:lnTo>
                  <a:pt x="33338" y="598488"/>
                </a:lnTo>
                <a:lnTo>
                  <a:pt x="203950" y="693737"/>
                </a:lnTo>
                <a:lnTo>
                  <a:pt x="145952" y="693737"/>
                </a:lnTo>
                <a:lnTo>
                  <a:pt x="0" y="609600"/>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21" name="任意多边形 20"/>
          <p:cNvSpPr/>
          <p:nvPr/>
        </p:nvSpPr>
        <p:spPr bwMode="auto">
          <a:xfrm>
            <a:off x="5093930" y="6751638"/>
            <a:ext cx="364990" cy="106362"/>
          </a:xfrm>
          <a:custGeom>
            <a:avLst/>
            <a:gdLst>
              <a:gd name="connsiteX0" fmla="*/ 200383 w 364990"/>
              <a:gd name="connsiteY0" fmla="*/ 0 h 106362"/>
              <a:gd name="connsiteX1" fmla="*/ 364990 w 364990"/>
              <a:gd name="connsiteY1" fmla="*/ 106362 h 106362"/>
              <a:gd name="connsiteX2" fmla="*/ 312289 w 364990"/>
              <a:gd name="connsiteY2" fmla="*/ 106362 h 106362"/>
              <a:gd name="connsiteX3" fmla="*/ 200383 w 364990"/>
              <a:gd name="connsiteY3" fmla="*/ 34925 h 106362"/>
              <a:gd name="connsiteX4" fmla="*/ 63667 w 364990"/>
              <a:gd name="connsiteY4" fmla="*/ 106362 h 106362"/>
              <a:gd name="connsiteX5" fmla="*/ 0 w 364990"/>
              <a:gd name="connsiteY5" fmla="*/ 106362 h 10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90" h="106362">
                <a:moveTo>
                  <a:pt x="200383" y="0"/>
                </a:moveTo>
                <a:lnTo>
                  <a:pt x="364990" y="106362"/>
                </a:lnTo>
                <a:lnTo>
                  <a:pt x="312289" y="106362"/>
                </a:lnTo>
                <a:lnTo>
                  <a:pt x="200383" y="34925"/>
                </a:lnTo>
                <a:lnTo>
                  <a:pt x="63667" y="106362"/>
                </a:lnTo>
                <a:lnTo>
                  <a:pt x="0" y="106362"/>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22" name="任意多边形 21"/>
          <p:cNvSpPr/>
          <p:nvPr/>
        </p:nvSpPr>
        <p:spPr bwMode="auto">
          <a:xfrm>
            <a:off x="5340350" y="6716713"/>
            <a:ext cx="1057275" cy="141287"/>
          </a:xfrm>
          <a:custGeom>
            <a:avLst/>
            <a:gdLst>
              <a:gd name="connsiteX0" fmla="*/ 1044575 w 1057275"/>
              <a:gd name="connsiteY0" fmla="*/ 34925 h 141287"/>
              <a:gd name="connsiteX1" fmla="*/ 1057275 w 1057275"/>
              <a:gd name="connsiteY1" fmla="*/ 57150 h 141287"/>
              <a:gd name="connsiteX2" fmla="*/ 899634 w 1057275"/>
              <a:gd name="connsiteY2" fmla="*/ 141287 h 141287"/>
              <a:gd name="connsiteX3" fmla="*/ 841020 w 1057275"/>
              <a:gd name="connsiteY3" fmla="*/ 141287 h 141287"/>
              <a:gd name="connsiteX4" fmla="*/ 11113 w 1057275"/>
              <a:gd name="connsiteY4" fmla="*/ 0 h 141287"/>
              <a:gd name="connsiteX5" fmla="*/ 240344 w 1057275"/>
              <a:gd name="connsiteY5" fmla="*/ 141287 h 141287"/>
              <a:gd name="connsiteX6" fmla="*/ 188075 w 1057275"/>
              <a:gd name="connsiteY6" fmla="*/ 141287 h 141287"/>
              <a:gd name="connsiteX7" fmla="*/ 0 w 1057275"/>
              <a:gd name="connsiteY7" fmla="*/ 23813 h 14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275" h="141287">
                <a:moveTo>
                  <a:pt x="1044575" y="34925"/>
                </a:moveTo>
                <a:lnTo>
                  <a:pt x="1057275" y="57150"/>
                </a:lnTo>
                <a:lnTo>
                  <a:pt x="899634" y="141287"/>
                </a:lnTo>
                <a:lnTo>
                  <a:pt x="841020" y="141287"/>
                </a:lnTo>
                <a:close/>
                <a:moveTo>
                  <a:pt x="11113" y="0"/>
                </a:moveTo>
                <a:lnTo>
                  <a:pt x="240344" y="141287"/>
                </a:lnTo>
                <a:lnTo>
                  <a:pt x="188075" y="141287"/>
                </a:lnTo>
                <a:lnTo>
                  <a:pt x="0" y="23813"/>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23" name="Freeform 26"/>
          <p:cNvSpPr/>
          <p:nvPr/>
        </p:nvSpPr>
        <p:spPr bwMode="auto">
          <a:xfrm>
            <a:off x="5270500" y="5794375"/>
            <a:ext cx="552450" cy="911225"/>
          </a:xfrm>
          <a:custGeom>
            <a:avLst/>
            <a:gdLst>
              <a:gd name="T0" fmla="*/ 0 w 348"/>
              <a:gd name="T1" fmla="*/ 574 h 574"/>
              <a:gd name="T2" fmla="*/ 22 w 348"/>
              <a:gd name="T3" fmla="*/ 574 h 574"/>
              <a:gd name="T4" fmla="*/ 22 w 348"/>
              <a:gd name="T5" fmla="*/ 204 h 574"/>
              <a:gd name="T6" fmla="*/ 348 w 348"/>
              <a:gd name="T7" fmla="*/ 15 h 574"/>
              <a:gd name="T8" fmla="*/ 333 w 348"/>
              <a:gd name="T9" fmla="*/ 0 h 574"/>
              <a:gd name="T10" fmla="*/ 0 w 348"/>
              <a:gd name="T11" fmla="*/ 189 h 574"/>
              <a:gd name="T12" fmla="*/ 0 w 348"/>
              <a:gd name="T13" fmla="*/ 189 h 574"/>
              <a:gd name="T14" fmla="*/ 0 w 348"/>
              <a:gd name="T15" fmla="*/ 189 h 574"/>
              <a:gd name="T16" fmla="*/ 0 w 348"/>
              <a:gd name="T17"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574">
                <a:moveTo>
                  <a:pt x="0" y="574"/>
                </a:moveTo>
                <a:lnTo>
                  <a:pt x="22" y="574"/>
                </a:lnTo>
                <a:lnTo>
                  <a:pt x="22" y="204"/>
                </a:lnTo>
                <a:lnTo>
                  <a:pt x="348" y="15"/>
                </a:lnTo>
                <a:lnTo>
                  <a:pt x="333" y="0"/>
                </a:lnTo>
                <a:lnTo>
                  <a:pt x="0" y="189"/>
                </a:lnTo>
                <a:lnTo>
                  <a:pt x="0" y="189"/>
                </a:lnTo>
                <a:lnTo>
                  <a:pt x="0" y="189"/>
                </a:lnTo>
                <a:lnTo>
                  <a:pt x="0" y="57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4" name="Freeform 27"/>
          <p:cNvSpPr/>
          <p:nvPr/>
        </p:nvSpPr>
        <p:spPr bwMode="auto">
          <a:xfrm>
            <a:off x="3190875" y="4862513"/>
            <a:ext cx="2079625" cy="1843088"/>
          </a:xfrm>
          <a:custGeom>
            <a:avLst/>
            <a:gdLst>
              <a:gd name="T0" fmla="*/ 1310 w 1310"/>
              <a:gd name="T1" fmla="*/ 776 h 1161"/>
              <a:gd name="T2" fmla="*/ 1310 w 1310"/>
              <a:gd name="T3" fmla="*/ 776 h 1161"/>
              <a:gd name="T4" fmla="*/ 992 w 1310"/>
              <a:gd name="T5" fmla="*/ 587 h 1161"/>
              <a:gd name="T6" fmla="*/ 992 w 1310"/>
              <a:gd name="T7" fmla="*/ 210 h 1161"/>
              <a:gd name="T8" fmla="*/ 992 w 1310"/>
              <a:gd name="T9" fmla="*/ 210 h 1161"/>
              <a:gd name="T10" fmla="*/ 992 w 1310"/>
              <a:gd name="T11" fmla="*/ 210 h 1161"/>
              <a:gd name="T12" fmla="*/ 659 w 1310"/>
              <a:gd name="T13" fmla="*/ 21 h 1161"/>
              <a:gd name="T14" fmla="*/ 659 w 1310"/>
              <a:gd name="T15" fmla="*/ 21 h 1161"/>
              <a:gd name="T16" fmla="*/ 326 w 1310"/>
              <a:gd name="T17" fmla="*/ 195 h 1161"/>
              <a:gd name="T18" fmla="*/ 7 w 1310"/>
              <a:gd name="T19" fmla="*/ 0 h 1161"/>
              <a:gd name="T20" fmla="*/ 0 w 1310"/>
              <a:gd name="T21" fmla="*/ 14 h 1161"/>
              <a:gd name="T22" fmla="*/ 326 w 1310"/>
              <a:gd name="T23" fmla="*/ 217 h 1161"/>
              <a:gd name="T24" fmla="*/ 326 w 1310"/>
              <a:gd name="T25" fmla="*/ 217 h 1161"/>
              <a:gd name="T26" fmla="*/ 326 w 1310"/>
              <a:gd name="T27" fmla="*/ 217 h 1161"/>
              <a:gd name="T28" fmla="*/ 659 w 1310"/>
              <a:gd name="T29" fmla="*/ 43 h 1161"/>
              <a:gd name="T30" fmla="*/ 970 w 1310"/>
              <a:gd name="T31" fmla="*/ 225 h 1161"/>
              <a:gd name="T32" fmla="*/ 970 w 1310"/>
              <a:gd name="T33" fmla="*/ 602 h 1161"/>
              <a:gd name="T34" fmla="*/ 970 w 1310"/>
              <a:gd name="T35" fmla="*/ 602 h 1161"/>
              <a:gd name="T36" fmla="*/ 1296 w 1310"/>
              <a:gd name="T37" fmla="*/ 791 h 1161"/>
              <a:gd name="T38" fmla="*/ 1296 w 1310"/>
              <a:gd name="T39" fmla="*/ 1161 h 1161"/>
              <a:gd name="T40" fmla="*/ 1310 w 1310"/>
              <a:gd name="T41" fmla="*/ 1161 h 1161"/>
              <a:gd name="T42" fmla="*/ 1310 w 1310"/>
              <a:gd name="T43" fmla="*/ 776 h 1161"/>
              <a:gd name="T44" fmla="*/ 1310 w 1310"/>
              <a:gd name="T45" fmla="*/ 776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10" h="1161">
                <a:moveTo>
                  <a:pt x="1310" y="776"/>
                </a:moveTo>
                <a:lnTo>
                  <a:pt x="1310" y="776"/>
                </a:lnTo>
                <a:lnTo>
                  <a:pt x="992" y="587"/>
                </a:lnTo>
                <a:lnTo>
                  <a:pt x="992" y="210"/>
                </a:lnTo>
                <a:lnTo>
                  <a:pt x="992" y="210"/>
                </a:lnTo>
                <a:lnTo>
                  <a:pt x="992" y="210"/>
                </a:lnTo>
                <a:lnTo>
                  <a:pt x="659" y="21"/>
                </a:lnTo>
                <a:lnTo>
                  <a:pt x="659" y="21"/>
                </a:lnTo>
                <a:lnTo>
                  <a:pt x="326" y="195"/>
                </a:lnTo>
                <a:lnTo>
                  <a:pt x="7" y="0"/>
                </a:lnTo>
                <a:lnTo>
                  <a:pt x="0" y="14"/>
                </a:lnTo>
                <a:lnTo>
                  <a:pt x="326" y="217"/>
                </a:lnTo>
                <a:lnTo>
                  <a:pt x="326" y="217"/>
                </a:lnTo>
                <a:lnTo>
                  <a:pt x="326" y="217"/>
                </a:lnTo>
                <a:lnTo>
                  <a:pt x="659" y="43"/>
                </a:lnTo>
                <a:lnTo>
                  <a:pt x="970" y="225"/>
                </a:lnTo>
                <a:lnTo>
                  <a:pt x="970" y="602"/>
                </a:lnTo>
                <a:lnTo>
                  <a:pt x="970" y="602"/>
                </a:lnTo>
                <a:lnTo>
                  <a:pt x="1296" y="791"/>
                </a:lnTo>
                <a:lnTo>
                  <a:pt x="1296" y="1161"/>
                </a:lnTo>
                <a:lnTo>
                  <a:pt x="1310" y="1161"/>
                </a:lnTo>
                <a:lnTo>
                  <a:pt x="1310" y="776"/>
                </a:lnTo>
                <a:lnTo>
                  <a:pt x="1310" y="77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5" name="任意多边形 24"/>
          <p:cNvSpPr/>
          <p:nvPr/>
        </p:nvSpPr>
        <p:spPr bwMode="auto">
          <a:xfrm>
            <a:off x="0" y="4967458"/>
            <a:ext cx="962024" cy="1184105"/>
          </a:xfrm>
          <a:custGeom>
            <a:avLst/>
            <a:gdLst>
              <a:gd name="connsiteX0" fmla="*/ 0 w 962024"/>
              <a:gd name="connsiteY0" fmla="*/ 0 h 1184105"/>
              <a:gd name="connsiteX1" fmla="*/ 444499 w 962024"/>
              <a:gd name="connsiteY1" fmla="*/ 263355 h 1184105"/>
              <a:gd name="connsiteX2" fmla="*/ 444499 w 962024"/>
              <a:gd name="connsiteY2" fmla="*/ 861843 h 1184105"/>
              <a:gd name="connsiteX3" fmla="*/ 962024 w 962024"/>
              <a:gd name="connsiteY3" fmla="*/ 1161880 h 1184105"/>
              <a:gd name="connsiteX4" fmla="*/ 949324 w 962024"/>
              <a:gd name="connsiteY4" fmla="*/ 1184105 h 1184105"/>
              <a:gd name="connsiteX5" fmla="*/ 420687 w 962024"/>
              <a:gd name="connsiteY5" fmla="*/ 872955 h 1184105"/>
              <a:gd name="connsiteX6" fmla="*/ 420687 w 962024"/>
              <a:gd name="connsiteY6" fmla="*/ 285580 h 1184105"/>
              <a:gd name="connsiteX7" fmla="*/ 0 w 962024"/>
              <a:gd name="connsiteY7" fmla="*/ 42229 h 11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4" h="1184105">
                <a:moveTo>
                  <a:pt x="0" y="0"/>
                </a:moveTo>
                <a:lnTo>
                  <a:pt x="444499" y="263355"/>
                </a:lnTo>
                <a:lnTo>
                  <a:pt x="444499" y="861843"/>
                </a:lnTo>
                <a:lnTo>
                  <a:pt x="962024" y="1161880"/>
                </a:lnTo>
                <a:lnTo>
                  <a:pt x="949324" y="1184105"/>
                </a:lnTo>
                <a:lnTo>
                  <a:pt x="420687" y="872955"/>
                </a:lnTo>
                <a:lnTo>
                  <a:pt x="420687" y="285580"/>
                </a:lnTo>
                <a:lnTo>
                  <a:pt x="0" y="42229"/>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26" name="Freeform 29"/>
          <p:cNvSpPr/>
          <p:nvPr/>
        </p:nvSpPr>
        <p:spPr bwMode="auto">
          <a:xfrm>
            <a:off x="2098675" y="5772150"/>
            <a:ext cx="2092325" cy="333375"/>
          </a:xfrm>
          <a:custGeom>
            <a:avLst/>
            <a:gdLst>
              <a:gd name="T0" fmla="*/ 985 w 1318"/>
              <a:gd name="T1" fmla="*/ 0 h 210"/>
              <a:gd name="T2" fmla="*/ 985 w 1318"/>
              <a:gd name="T3" fmla="*/ 0 h 210"/>
              <a:gd name="T4" fmla="*/ 659 w 1318"/>
              <a:gd name="T5" fmla="*/ 189 h 210"/>
              <a:gd name="T6" fmla="*/ 333 w 1318"/>
              <a:gd name="T7" fmla="*/ 0 h 210"/>
              <a:gd name="T8" fmla="*/ 333 w 1318"/>
              <a:gd name="T9" fmla="*/ 0 h 210"/>
              <a:gd name="T10" fmla="*/ 333 w 1318"/>
              <a:gd name="T11" fmla="*/ 0 h 210"/>
              <a:gd name="T12" fmla="*/ 0 w 1318"/>
              <a:gd name="T13" fmla="*/ 189 h 210"/>
              <a:gd name="T14" fmla="*/ 8 w 1318"/>
              <a:gd name="T15" fmla="*/ 203 h 210"/>
              <a:gd name="T16" fmla="*/ 333 w 1318"/>
              <a:gd name="T17" fmla="*/ 22 h 210"/>
              <a:gd name="T18" fmla="*/ 659 w 1318"/>
              <a:gd name="T19" fmla="*/ 210 h 210"/>
              <a:gd name="T20" fmla="*/ 659 w 1318"/>
              <a:gd name="T21" fmla="*/ 210 h 210"/>
              <a:gd name="T22" fmla="*/ 985 w 1318"/>
              <a:gd name="T23" fmla="*/ 22 h 210"/>
              <a:gd name="T24" fmla="*/ 1311 w 1318"/>
              <a:gd name="T25" fmla="*/ 210 h 210"/>
              <a:gd name="T26" fmla="*/ 1318 w 1318"/>
              <a:gd name="T27" fmla="*/ 196 h 210"/>
              <a:gd name="T28" fmla="*/ 985 w 1318"/>
              <a:gd name="T29" fmla="*/ 0 h 210"/>
              <a:gd name="T30" fmla="*/ 985 w 1318"/>
              <a:gd name="T3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8" h="210">
                <a:moveTo>
                  <a:pt x="985" y="0"/>
                </a:moveTo>
                <a:lnTo>
                  <a:pt x="985" y="0"/>
                </a:lnTo>
                <a:lnTo>
                  <a:pt x="659" y="189"/>
                </a:lnTo>
                <a:lnTo>
                  <a:pt x="333" y="0"/>
                </a:lnTo>
                <a:lnTo>
                  <a:pt x="333" y="0"/>
                </a:lnTo>
                <a:lnTo>
                  <a:pt x="333" y="0"/>
                </a:lnTo>
                <a:lnTo>
                  <a:pt x="0" y="189"/>
                </a:lnTo>
                <a:lnTo>
                  <a:pt x="8" y="203"/>
                </a:lnTo>
                <a:lnTo>
                  <a:pt x="333" y="22"/>
                </a:lnTo>
                <a:lnTo>
                  <a:pt x="659" y="210"/>
                </a:lnTo>
                <a:lnTo>
                  <a:pt x="659" y="210"/>
                </a:lnTo>
                <a:lnTo>
                  <a:pt x="985" y="22"/>
                </a:lnTo>
                <a:lnTo>
                  <a:pt x="1311" y="210"/>
                </a:lnTo>
                <a:lnTo>
                  <a:pt x="1318" y="196"/>
                </a:lnTo>
                <a:lnTo>
                  <a:pt x="985" y="0"/>
                </a:lnTo>
                <a:lnTo>
                  <a:pt x="985"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7" name="Freeform 30"/>
          <p:cNvSpPr/>
          <p:nvPr/>
        </p:nvSpPr>
        <p:spPr bwMode="auto">
          <a:xfrm>
            <a:off x="1076325" y="5864225"/>
            <a:ext cx="2092325" cy="333375"/>
          </a:xfrm>
          <a:custGeom>
            <a:avLst/>
            <a:gdLst>
              <a:gd name="T0" fmla="*/ 985 w 1318"/>
              <a:gd name="T1" fmla="*/ 0 h 210"/>
              <a:gd name="T2" fmla="*/ 985 w 1318"/>
              <a:gd name="T3" fmla="*/ 0 h 210"/>
              <a:gd name="T4" fmla="*/ 659 w 1318"/>
              <a:gd name="T5" fmla="*/ 189 h 210"/>
              <a:gd name="T6" fmla="*/ 333 w 1318"/>
              <a:gd name="T7" fmla="*/ 0 h 210"/>
              <a:gd name="T8" fmla="*/ 333 w 1318"/>
              <a:gd name="T9" fmla="*/ 0 h 210"/>
              <a:gd name="T10" fmla="*/ 333 w 1318"/>
              <a:gd name="T11" fmla="*/ 0 h 210"/>
              <a:gd name="T12" fmla="*/ 0 w 1318"/>
              <a:gd name="T13" fmla="*/ 189 h 210"/>
              <a:gd name="T14" fmla="*/ 7 w 1318"/>
              <a:gd name="T15" fmla="*/ 203 h 210"/>
              <a:gd name="T16" fmla="*/ 333 w 1318"/>
              <a:gd name="T17" fmla="*/ 14 h 210"/>
              <a:gd name="T18" fmla="*/ 659 w 1318"/>
              <a:gd name="T19" fmla="*/ 210 h 210"/>
              <a:gd name="T20" fmla="*/ 659 w 1318"/>
              <a:gd name="T21" fmla="*/ 210 h 210"/>
              <a:gd name="T22" fmla="*/ 985 w 1318"/>
              <a:gd name="T23" fmla="*/ 22 h 210"/>
              <a:gd name="T24" fmla="*/ 1303 w 1318"/>
              <a:gd name="T25" fmla="*/ 210 h 210"/>
              <a:gd name="T26" fmla="*/ 1318 w 1318"/>
              <a:gd name="T27" fmla="*/ 196 h 210"/>
              <a:gd name="T28" fmla="*/ 985 w 1318"/>
              <a:gd name="T29" fmla="*/ 0 h 210"/>
              <a:gd name="T30" fmla="*/ 985 w 1318"/>
              <a:gd name="T3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8" h="210">
                <a:moveTo>
                  <a:pt x="985" y="0"/>
                </a:moveTo>
                <a:lnTo>
                  <a:pt x="985" y="0"/>
                </a:lnTo>
                <a:lnTo>
                  <a:pt x="659" y="189"/>
                </a:lnTo>
                <a:lnTo>
                  <a:pt x="333" y="0"/>
                </a:lnTo>
                <a:lnTo>
                  <a:pt x="333" y="0"/>
                </a:lnTo>
                <a:lnTo>
                  <a:pt x="333" y="0"/>
                </a:lnTo>
                <a:lnTo>
                  <a:pt x="0" y="189"/>
                </a:lnTo>
                <a:lnTo>
                  <a:pt x="7" y="203"/>
                </a:lnTo>
                <a:lnTo>
                  <a:pt x="333" y="14"/>
                </a:lnTo>
                <a:lnTo>
                  <a:pt x="659" y="210"/>
                </a:lnTo>
                <a:lnTo>
                  <a:pt x="659" y="210"/>
                </a:lnTo>
                <a:lnTo>
                  <a:pt x="985" y="22"/>
                </a:lnTo>
                <a:lnTo>
                  <a:pt x="1303" y="210"/>
                </a:lnTo>
                <a:lnTo>
                  <a:pt x="1318" y="196"/>
                </a:lnTo>
                <a:lnTo>
                  <a:pt x="985" y="0"/>
                </a:lnTo>
                <a:lnTo>
                  <a:pt x="985"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8" name="Freeform 31"/>
          <p:cNvSpPr/>
          <p:nvPr/>
        </p:nvSpPr>
        <p:spPr bwMode="auto">
          <a:xfrm>
            <a:off x="973137" y="3063875"/>
            <a:ext cx="1057275" cy="334963"/>
          </a:xfrm>
          <a:custGeom>
            <a:avLst/>
            <a:gdLst>
              <a:gd name="T0" fmla="*/ 666 w 666"/>
              <a:gd name="T1" fmla="*/ 15 h 211"/>
              <a:gd name="T2" fmla="*/ 659 w 666"/>
              <a:gd name="T3" fmla="*/ 0 h 211"/>
              <a:gd name="T4" fmla="*/ 333 w 666"/>
              <a:gd name="T5" fmla="*/ 189 h 211"/>
              <a:gd name="T6" fmla="*/ 7 w 666"/>
              <a:gd name="T7" fmla="*/ 0 h 211"/>
              <a:gd name="T8" fmla="*/ 0 w 666"/>
              <a:gd name="T9" fmla="*/ 15 h 211"/>
              <a:gd name="T10" fmla="*/ 333 w 666"/>
              <a:gd name="T11" fmla="*/ 211 h 211"/>
              <a:gd name="T12" fmla="*/ 333 w 666"/>
              <a:gd name="T13" fmla="*/ 211 h 211"/>
              <a:gd name="T14" fmla="*/ 333 w 666"/>
              <a:gd name="T15" fmla="*/ 211 h 211"/>
              <a:gd name="T16" fmla="*/ 666 w 666"/>
              <a:gd name="T17" fmla="*/ 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211">
                <a:moveTo>
                  <a:pt x="666" y="15"/>
                </a:moveTo>
                <a:lnTo>
                  <a:pt x="659" y="0"/>
                </a:lnTo>
                <a:lnTo>
                  <a:pt x="333" y="189"/>
                </a:lnTo>
                <a:lnTo>
                  <a:pt x="7" y="0"/>
                </a:lnTo>
                <a:lnTo>
                  <a:pt x="0" y="15"/>
                </a:lnTo>
                <a:lnTo>
                  <a:pt x="333" y="211"/>
                </a:lnTo>
                <a:lnTo>
                  <a:pt x="333" y="211"/>
                </a:lnTo>
                <a:lnTo>
                  <a:pt x="333" y="211"/>
                </a:lnTo>
                <a:lnTo>
                  <a:pt x="666" y="15"/>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9" name="Freeform 32"/>
          <p:cNvSpPr/>
          <p:nvPr/>
        </p:nvSpPr>
        <p:spPr bwMode="auto">
          <a:xfrm>
            <a:off x="1477962" y="2408238"/>
            <a:ext cx="541338" cy="920750"/>
          </a:xfrm>
          <a:custGeom>
            <a:avLst/>
            <a:gdLst>
              <a:gd name="T0" fmla="*/ 341 w 341"/>
              <a:gd name="T1" fmla="*/ 0 h 580"/>
              <a:gd name="T2" fmla="*/ 326 w 341"/>
              <a:gd name="T3" fmla="*/ 0 h 580"/>
              <a:gd name="T4" fmla="*/ 326 w 341"/>
              <a:gd name="T5" fmla="*/ 377 h 580"/>
              <a:gd name="T6" fmla="*/ 0 w 341"/>
              <a:gd name="T7" fmla="*/ 558 h 580"/>
              <a:gd name="T8" fmla="*/ 8 w 341"/>
              <a:gd name="T9" fmla="*/ 580 h 580"/>
              <a:gd name="T10" fmla="*/ 341 w 341"/>
              <a:gd name="T11" fmla="*/ 384 h 580"/>
              <a:gd name="T12" fmla="*/ 341 w 341"/>
              <a:gd name="T13" fmla="*/ 384 h 580"/>
              <a:gd name="T14" fmla="*/ 341 w 341"/>
              <a:gd name="T15" fmla="*/ 384 h 580"/>
              <a:gd name="T16" fmla="*/ 341 w 341"/>
              <a:gd name="T17" fmla="*/ 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580">
                <a:moveTo>
                  <a:pt x="341" y="0"/>
                </a:moveTo>
                <a:lnTo>
                  <a:pt x="326" y="0"/>
                </a:lnTo>
                <a:lnTo>
                  <a:pt x="326" y="377"/>
                </a:lnTo>
                <a:lnTo>
                  <a:pt x="0" y="558"/>
                </a:lnTo>
                <a:lnTo>
                  <a:pt x="8" y="580"/>
                </a:lnTo>
                <a:lnTo>
                  <a:pt x="341" y="384"/>
                </a:lnTo>
                <a:lnTo>
                  <a:pt x="341" y="384"/>
                </a:lnTo>
                <a:lnTo>
                  <a:pt x="341" y="384"/>
                </a:lnTo>
                <a:lnTo>
                  <a:pt x="341"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0" name="Freeform 33"/>
          <p:cNvSpPr/>
          <p:nvPr/>
        </p:nvSpPr>
        <p:spPr bwMode="auto">
          <a:xfrm>
            <a:off x="444500" y="2487613"/>
            <a:ext cx="539750" cy="922338"/>
          </a:xfrm>
          <a:custGeom>
            <a:avLst/>
            <a:gdLst>
              <a:gd name="T0" fmla="*/ 340 w 340"/>
              <a:gd name="T1" fmla="*/ 0 h 581"/>
              <a:gd name="T2" fmla="*/ 326 w 340"/>
              <a:gd name="T3" fmla="*/ 0 h 581"/>
              <a:gd name="T4" fmla="*/ 326 w 340"/>
              <a:gd name="T5" fmla="*/ 378 h 581"/>
              <a:gd name="T6" fmla="*/ 0 w 340"/>
              <a:gd name="T7" fmla="*/ 559 h 581"/>
              <a:gd name="T8" fmla="*/ 7 w 340"/>
              <a:gd name="T9" fmla="*/ 581 h 581"/>
              <a:gd name="T10" fmla="*/ 340 w 340"/>
              <a:gd name="T11" fmla="*/ 385 h 581"/>
              <a:gd name="T12" fmla="*/ 340 w 340"/>
              <a:gd name="T13" fmla="*/ 385 h 581"/>
              <a:gd name="T14" fmla="*/ 340 w 340"/>
              <a:gd name="T15" fmla="*/ 385 h 581"/>
              <a:gd name="T16" fmla="*/ 340 w 340"/>
              <a:gd name="T17"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581">
                <a:moveTo>
                  <a:pt x="340" y="0"/>
                </a:moveTo>
                <a:lnTo>
                  <a:pt x="326" y="0"/>
                </a:lnTo>
                <a:lnTo>
                  <a:pt x="326" y="378"/>
                </a:lnTo>
                <a:lnTo>
                  <a:pt x="0" y="559"/>
                </a:lnTo>
                <a:lnTo>
                  <a:pt x="7" y="581"/>
                </a:lnTo>
                <a:lnTo>
                  <a:pt x="340" y="385"/>
                </a:lnTo>
                <a:lnTo>
                  <a:pt x="340" y="385"/>
                </a:lnTo>
                <a:lnTo>
                  <a:pt x="340" y="385"/>
                </a:lnTo>
                <a:lnTo>
                  <a:pt x="34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1" name="任意多边形 30"/>
          <p:cNvSpPr/>
          <p:nvPr/>
        </p:nvSpPr>
        <p:spPr bwMode="auto">
          <a:xfrm>
            <a:off x="0" y="3116308"/>
            <a:ext cx="973137" cy="1192168"/>
          </a:xfrm>
          <a:custGeom>
            <a:avLst/>
            <a:gdLst>
              <a:gd name="connsiteX0" fmla="*/ 0 w 973137"/>
              <a:gd name="connsiteY0" fmla="*/ 0 h 1192168"/>
              <a:gd name="connsiteX1" fmla="*/ 466725 w 973137"/>
              <a:gd name="connsiteY1" fmla="*/ 271418 h 1192168"/>
              <a:gd name="connsiteX2" fmla="*/ 466725 w 973137"/>
              <a:gd name="connsiteY2" fmla="*/ 869906 h 1192168"/>
              <a:gd name="connsiteX3" fmla="*/ 973137 w 973137"/>
              <a:gd name="connsiteY3" fmla="*/ 1169943 h 1192168"/>
              <a:gd name="connsiteX4" fmla="*/ 962025 w 973137"/>
              <a:gd name="connsiteY4" fmla="*/ 1192168 h 1192168"/>
              <a:gd name="connsiteX5" fmla="*/ 433387 w 973137"/>
              <a:gd name="connsiteY5" fmla="*/ 881018 h 1192168"/>
              <a:gd name="connsiteX6" fmla="*/ 433387 w 973137"/>
              <a:gd name="connsiteY6" fmla="*/ 282530 h 1192168"/>
              <a:gd name="connsiteX7" fmla="*/ 0 w 973137"/>
              <a:gd name="connsiteY7" fmla="*/ 40578 h 119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137" h="1192168">
                <a:moveTo>
                  <a:pt x="0" y="0"/>
                </a:moveTo>
                <a:lnTo>
                  <a:pt x="466725" y="271418"/>
                </a:lnTo>
                <a:lnTo>
                  <a:pt x="466725" y="869906"/>
                </a:lnTo>
                <a:lnTo>
                  <a:pt x="973137" y="1169943"/>
                </a:lnTo>
                <a:lnTo>
                  <a:pt x="962025" y="1192168"/>
                </a:lnTo>
                <a:lnTo>
                  <a:pt x="433387" y="881018"/>
                </a:lnTo>
                <a:lnTo>
                  <a:pt x="433387" y="282530"/>
                </a:lnTo>
                <a:lnTo>
                  <a:pt x="0" y="40578"/>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32" name="Freeform 35"/>
          <p:cNvSpPr/>
          <p:nvPr/>
        </p:nvSpPr>
        <p:spPr bwMode="auto">
          <a:xfrm>
            <a:off x="5270500" y="4838700"/>
            <a:ext cx="552450" cy="922338"/>
          </a:xfrm>
          <a:custGeom>
            <a:avLst/>
            <a:gdLst>
              <a:gd name="T0" fmla="*/ 15 w 348"/>
              <a:gd name="T1" fmla="*/ 0 h 581"/>
              <a:gd name="T2" fmla="*/ 0 w 348"/>
              <a:gd name="T3" fmla="*/ 15 h 581"/>
              <a:gd name="T4" fmla="*/ 326 w 348"/>
              <a:gd name="T5" fmla="*/ 203 h 581"/>
              <a:gd name="T6" fmla="*/ 333 w 348"/>
              <a:gd name="T7" fmla="*/ 581 h 581"/>
              <a:gd name="T8" fmla="*/ 348 w 348"/>
              <a:gd name="T9" fmla="*/ 581 h 581"/>
              <a:gd name="T10" fmla="*/ 348 w 348"/>
              <a:gd name="T11" fmla="*/ 189 h 581"/>
              <a:gd name="T12" fmla="*/ 348 w 348"/>
              <a:gd name="T13" fmla="*/ 189 h 581"/>
              <a:gd name="T14" fmla="*/ 348 w 348"/>
              <a:gd name="T15" fmla="*/ 189 h 581"/>
              <a:gd name="T16" fmla="*/ 15 w 348"/>
              <a:gd name="T17"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581">
                <a:moveTo>
                  <a:pt x="15" y="0"/>
                </a:moveTo>
                <a:lnTo>
                  <a:pt x="0" y="15"/>
                </a:lnTo>
                <a:lnTo>
                  <a:pt x="326" y="203"/>
                </a:lnTo>
                <a:lnTo>
                  <a:pt x="333" y="581"/>
                </a:lnTo>
                <a:lnTo>
                  <a:pt x="348" y="581"/>
                </a:lnTo>
                <a:lnTo>
                  <a:pt x="348" y="189"/>
                </a:lnTo>
                <a:lnTo>
                  <a:pt x="348" y="189"/>
                </a:lnTo>
                <a:lnTo>
                  <a:pt x="348" y="189"/>
                </a:lnTo>
                <a:lnTo>
                  <a:pt x="15"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3" name="Freeform 36"/>
          <p:cNvSpPr/>
          <p:nvPr/>
        </p:nvSpPr>
        <p:spPr bwMode="auto">
          <a:xfrm>
            <a:off x="5856288" y="3848100"/>
            <a:ext cx="1057275" cy="333375"/>
          </a:xfrm>
          <a:custGeom>
            <a:avLst/>
            <a:gdLst>
              <a:gd name="T0" fmla="*/ 666 w 666"/>
              <a:gd name="T1" fmla="*/ 14 h 210"/>
              <a:gd name="T2" fmla="*/ 659 w 666"/>
              <a:gd name="T3" fmla="*/ 0 h 210"/>
              <a:gd name="T4" fmla="*/ 333 w 666"/>
              <a:gd name="T5" fmla="*/ 189 h 210"/>
              <a:gd name="T6" fmla="*/ 8 w 666"/>
              <a:gd name="T7" fmla="*/ 0 h 210"/>
              <a:gd name="T8" fmla="*/ 0 w 666"/>
              <a:gd name="T9" fmla="*/ 14 h 210"/>
              <a:gd name="T10" fmla="*/ 333 w 666"/>
              <a:gd name="T11" fmla="*/ 210 h 210"/>
              <a:gd name="T12" fmla="*/ 333 w 666"/>
              <a:gd name="T13" fmla="*/ 210 h 210"/>
              <a:gd name="T14" fmla="*/ 333 w 666"/>
              <a:gd name="T15" fmla="*/ 210 h 210"/>
              <a:gd name="T16" fmla="*/ 666 w 666"/>
              <a:gd name="T17" fmla="*/ 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210">
                <a:moveTo>
                  <a:pt x="666" y="14"/>
                </a:moveTo>
                <a:lnTo>
                  <a:pt x="659" y="0"/>
                </a:lnTo>
                <a:lnTo>
                  <a:pt x="333" y="189"/>
                </a:lnTo>
                <a:lnTo>
                  <a:pt x="8" y="0"/>
                </a:lnTo>
                <a:lnTo>
                  <a:pt x="0" y="14"/>
                </a:lnTo>
                <a:lnTo>
                  <a:pt x="333" y="210"/>
                </a:lnTo>
                <a:lnTo>
                  <a:pt x="333" y="210"/>
                </a:lnTo>
                <a:lnTo>
                  <a:pt x="333" y="210"/>
                </a:lnTo>
                <a:lnTo>
                  <a:pt x="666" y="1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4" name="Freeform 37"/>
          <p:cNvSpPr/>
          <p:nvPr/>
        </p:nvSpPr>
        <p:spPr bwMode="auto">
          <a:xfrm>
            <a:off x="4787900" y="3306763"/>
            <a:ext cx="1574800" cy="1808163"/>
          </a:xfrm>
          <a:custGeom>
            <a:avLst/>
            <a:gdLst>
              <a:gd name="T0" fmla="*/ 659 w 992"/>
              <a:gd name="T1" fmla="*/ 392 h 1139"/>
              <a:gd name="T2" fmla="*/ 985 w 992"/>
              <a:gd name="T3" fmla="*/ 580 h 1139"/>
              <a:gd name="T4" fmla="*/ 992 w 992"/>
              <a:gd name="T5" fmla="*/ 566 h 1139"/>
              <a:gd name="T6" fmla="*/ 659 w 992"/>
              <a:gd name="T7" fmla="*/ 370 h 1139"/>
              <a:gd name="T8" fmla="*/ 659 w 992"/>
              <a:gd name="T9" fmla="*/ 370 h 1139"/>
              <a:gd name="T10" fmla="*/ 659 w 992"/>
              <a:gd name="T11" fmla="*/ 370 h 1139"/>
              <a:gd name="T12" fmla="*/ 333 w 992"/>
              <a:gd name="T13" fmla="*/ 559 h 1139"/>
              <a:gd name="T14" fmla="*/ 15 w 992"/>
              <a:gd name="T15" fmla="*/ 377 h 1139"/>
              <a:gd name="T16" fmla="*/ 15 w 992"/>
              <a:gd name="T17" fmla="*/ 0 h 1139"/>
              <a:gd name="T18" fmla="*/ 0 w 992"/>
              <a:gd name="T19" fmla="*/ 0 h 1139"/>
              <a:gd name="T20" fmla="*/ 0 w 992"/>
              <a:gd name="T21" fmla="*/ 384 h 1139"/>
              <a:gd name="T22" fmla="*/ 0 w 992"/>
              <a:gd name="T23" fmla="*/ 384 h 1139"/>
              <a:gd name="T24" fmla="*/ 0 w 992"/>
              <a:gd name="T25" fmla="*/ 384 h 1139"/>
              <a:gd name="T26" fmla="*/ 326 w 992"/>
              <a:gd name="T27" fmla="*/ 573 h 1139"/>
              <a:gd name="T28" fmla="*/ 326 w 992"/>
              <a:gd name="T29" fmla="*/ 950 h 1139"/>
              <a:gd name="T30" fmla="*/ 326 w 992"/>
              <a:gd name="T31" fmla="*/ 950 h 1139"/>
              <a:gd name="T32" fmla="*/ 326 w 992"/>
              <a:gd name="T33" fmla="*/ 950 h 1139"/>
              <a:gd name="T34" fmla="*/ 659 w 992"/>
              <a:gd name="T35" fmla="*/ 1139 h 1139"/>
              <a:gd name="T36" fmla="*/ 666 w 992"/>
              <a:gd name="T37" fmla="*/ 1125 h 1139"/>
              <a:gd name="T38" fmla="*/ 340 w 992"/>
              <a:gd name="T39" fmla="*/ 936 h 1139"/>
              <a:gd name="T40" fmla="*/ 340 w 992"/>
              <a:gd name="T41" fmla="*/ 573 h 1139"/>
              <a:gd name="T42" fmla="*/ 659 w 992"/>
              <a:gd name="T43" fmla="*/ 392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2" h="1139">
                <a:moveTo>
                  <a:pt x="659" y="392"/>
                </a:moveTo>
                <a:lnTo>
                  <a:pt x="985" y="580"/>
                </a:lnTo>
                <a:lnTo>
                  <a:pt x="992" y="566"/>
                </a:lnTo>
                <a:lnTo>
                  <a:pt x="659" y="370"/>
                </a:lnTo>
                <a:lnTo>
                  <a:pt x="659" y="370"/>
                </a:lnTo>
                <a:lnTo>
                  <a:pt x="659" y="370"/>
                </a:lnTo>
                <a:lnTo>
                  <a:pt x="333" y="559"/>
                </a:lnTo>
                <a:lnTo>
                  <a:pt x="15" y="377"/>
                </a:lnTo>
                <a:lnTo>
                  <a:pt x="15" y="0"/>
                </a:lnTo>
                <a:lnTo>
                  <a:pt x="0" y="0"/>
                </a:lnTo>
                <a:lnTo>
                  <a:pt x="0" y="384"/>
                </a:lnTo>
                <a:lnTo>
                  <a:pt x="0" y="384"/>
                </a:lnTo>
                <a:lnTo>
                  <a:pt x="0" y="384"/>
                </a:lnTo>
                <a:lnTo>
                  <a:pt x="326" y="573"/>
                </a:lnTo>
                <a:lnTo>
                  <a:pt x="326" y="950"/>
                </a:lnTo>
                <a:lnTo>
                  <a:pt x="326" y="950"/>
                </a:lnTo>
                <a:lnTo>
                  <a:pt x="326" y="950"/>
                </a:lnTo>
                <a:lnTo>
                  <a:pt x="659" y="1139"/>
                </a:lnTo>
                <a:lnTo>
                  <a:pt x="666" y="1125"/>
                </a:lnTo>
                <a:lnTo>
                  <a:pt x="340" y="936"/>
                </a:lnTo>
                <a:lnTo>
                  <a:pt x="340" y="573"/>
                </a:lnTo>
                <a:lnTo>
                  <a:pt x="659" y="392"/>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5" name="任意多边形 34"/>
          <p:cNvSpPr/>
          <p:nvPr/>
        </p:nvSpPr>
        <p:spPr bwMode="auto">
          <a:xfrm>
            <a:off x="5880100" y="5195888"/>
            <a:ext cx="1574800" cy="1662112"/>
          </a:xfrm>
          <a:custGeom>
            <a:avLst/>
            <a:gdLst>
              <a:gd name="connsiteX0" fmla="*/ 0 w 1574800"/>
              <a:gd name="connsiteY0" fmla="*/ 0 h 1662112"/>
              <a:gd name="connsiteX1" fmla="*/ 34925 w 1574800"/>
              <a:gd name="connsiteY1" fmla="*/ 0 h 1662112"/>
              <a:gd name="connsiteX2" fmla="*/ 22225 w 1574800"/>
              <a:gd name="connsiteY2" fmla="*/ 598488 h 1662112"/>
              <a:gd name="connsiteX3" fmla="*/ 528638 w 1574800"/>
              <a:gd name="connsiteY3" fmla="*/ 887413 h 1662112"/>
              <a:gd name="connsiteX4" fmla="*/ 1046163 w 1574800"/>
              <a:gd name="connsiteY4" fmla="*/ 587375 h 1662112"/>
              <a:gd name="connsiteX5" fmla="*/ 1574800 w 1574800"/>
              <a:gd name="connsiteY5" fmla="*/ 898525 h 1662112"/>
              <a:gd name="connsiteX6" fmla="*/ 1562100 w 1574800"/>
              <a:gd name="connsiteY6" fmla="*/ 922338 h 1662112"/>
              <a:gd name="connsiteX7" fmla="*/ 1046163 w 1574800"/>
              <a:gd name="connsiteY7" fmla="*/ 622300 h 1662112"/>
              <a:gd name="connsiteX8" fmla="*/ 539750 w 1574800"/>
              <a:gd name="connsiteY8" fmla="*/ 909638 h 1662112"/>
              <a:gd name="connsiteX9" fmla="*/ 539750 w 1574800"/>
              <a:gd name="connsiteY9" fmla="*/ 1485901 h 1662112"/>
              <a:gd name="connsiteX10" fmla="*/ 843692 w 1574800"/>
              <a:gd name="connsiteY10" fmla="*/ 1662112 h 1662112"/>
              <a:gd name="connsiteX11" fmla="*/ 787466 w 1574800"/>
              <a:gd name="connsiteY11" fmla="*/ 1662112 h 1662112"/>
              <a:gd name="connsiteX12" fmla="*/ 517525 w 1574800"/>
              <a:gd name="connsiteY12" fmla="*/ 1509713 h 1662112"/>
              <a:gd name="connsiteX13" fmla="*/ 517525 w 1574800"/>
              <a:gd name="connsiteY13" fmla="*/ 909638 h 1662112"/>
              <a:gd name="connsiteX14" fmla="*/ 0 w 1574800"/>
              <a:gd name="connsiteY14" fmla="*/ 611188 h 166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4800" h="1662112">
                <a:moveTo>
                  <a:pt x="0" y="0"/>
                </a:moveTo>
                <a:lnTo>
                  <a:pt x="34925" y="0"/>
                </a:lnTo>
                <a:lnTo>
                  <a:pt x="22225" y="598488"/>
                </a:lnTo>
                <a:lnTo>
                  <a:pt x="528638" y="887413"/>
                </a:lnTo>
                <a:lnTo>
                  <a:pt x="1046163" y="587375"/>
                </a:lnTo>
                <a:lnTo>
                  <a:pt x="1574800" y="898525"/>
                </a:lnTo>
                <a:lnTo>
                  <a:pt x="1562100" y="922338"/>
                </a:lnTo>
                <a:lnTo>
                  <a:pt x="1046163" y="622300"/>
                </a:lnTo>
                <a:lnTo>
                  <a:pt x="539750" y="909638"/>
                </a:lnTo>
                <a:lnTo>
                  <a:pt x="539750" y="1485901"/>
                </a:lnTo>
                <a:lnTo>
                  <a:pt x="843692" y="1662112"/>
                </a:lnTo>
                <a:lnTo>
                  <a:pt x="787466" y="1662112"/>
                </a:lnTo>
                <a:lnTo>
                  <a:pt x="517525" y="1509713"/>
                </a:lnTo>
                <a:lnTo>
                  <a:pt x="517525" y="909638"/>
                </a:lnTo>
                <a:lnTo>
                  <a:pt x="0" y="611188"/>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36" name="Freeform 39"/>
          <p:cNvSpPr/>
          <p:nvPr/>
        </p:nvSpPr>
        <p:spPr bwMode="auto">
          <a:xfrm>
            <a:off x="1731962" y="3282950"/>
            <a:ext cx="620713" cy="703263"/>
          </a:xfrm>
          <a:custGeom>
            <a:avLst/>
            <a:gdLst>
              <a:gd name="T0" fmla="*/ 391 w 391"/>
              <a:gd name="T1" fmla="*/ 334 h 443"/>
              <a:gd name="T2" fmla="*/ 195 w 391"/>
              <a:gd name="T3" fmla="*/ 443 h 443"/>
              <a:gd name="T4" fmla="*/ 0 w 391"/>
              <a:gd name="T5" fmla="*/ 334 h 443"/>
              <a:gd name="T6" fmla="*/ 0 w 391"/>
              <a:gd name="T7" fmla="*/ 109 h 443"/>
              <a:gd name="T8" fmla="*/ 195 w 391"/>
              <a:gd name="T9" fmla="*/ 0 h 443"/>
              <a:gd name="T10" fmla="*/ 391 w 391"/>
              <a:gd name="T11" fmla="*/ 109 h 443"/>
              <a:gd name="T12" fmla="*/ 391 w 391"/>
              <a:gd name="T13" fmla="*/ 334 h 443"/>
            </a:gdLst>
            <a:ahLst/>
            <a:cxnLst>
              <a:cxn ang="0">
                <a:pos x="T0" y="T1"/>
              </a:cxn>
              <a:cxn ang="0">
                <a:pos x="T2" y="T3"/>
              </a:cxn>
              <a:cxn ang="0">
                <a:pos x="T4" y="T5"/>
              </a:cxn>
              <a:cxn ang="0">
                <a:pos x="T6" y="T7"/>
              </a:cxn>
              <a:cxn ang="0">
                <a:pos x="T8" y="T9"/>
              </a:cxn>
              <a:cxn ang="0">
                <a:pos x="T10" y="T11"/>
              </a:cxn>
              <a:cxn ang="0">
                <a:pos x="T12" y="T13"/>
              </a:cxn>
            </a:cxnLst>
            <a:rect l="0" t="0" r="r" b="b"/>
            <a:pathLst>
              <a:path w="391" h="443">
                <a:moveTo>
                  <a:pt x="391" y="334"/>
                </a:moveTo>
                <a:lnTo>
                  <a:pt x="195" y="443"/>
                </a:lnTo>
                <a:lnTo>
                  <a:pt x="0" y="334"/>
                </a:lnTo>
                <a:lnTo>
                  <a:pt x="0" y="109"/>
                </a:lnTo>
                <a:lnTo>
                  <a:pt x="195" y="0"/>
                </a:lnTo>
                <a:lnTo>
                  <a:pt x="391" y="109"/>
                </a:lnTo>
                <a:lnTo>
                  <a:pt x="391" y="334"/>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7" name="Freeform 40"/>
          <p:cNvSpPr/>
          <p:nvPr/>
        </p:nvSpPr>
        <p:spPr bwMode="auto">
          <a:xfrm>
            <a:off x="1731962" y="5092700"/>
            <a:ext cx="735013" cy="852488"/>
          </a:xfrm>
          <a:custGeom>
            <a:avLst/>
            <a:gdLst>
              <a:gd name="T0" fmla="*/ 463 w 463"/>
              <a:gd name="T1" fmla="*/ 406 h 537"/>
              <a:gd name="T2" fmla="*/ 231 w 463"/>
              <a:gd name="T3" fmla="*/ 537 h 537"/>
              <a:gd name="T4" fmla="*/ 0 w 463"/>
              <a:gd name="T5" fmla="*/ 406 h 537"/>
              <a:gd name="T6" fmla="*/ 0 w 463"/>
              <a:gd name="T7" fmla="*/ 138 h 537"/>
              <a:gd name="T8" fmla="*/ 231 w 463"/>
              <a:gd name="T9" fmla="*/ 0 h 537"/>
              <a:gd name="T10" fmla="*/ 463 w 463"/>
              <a:gd name="T11" fmla="*/ 138 h 537"/>
              <a:gd name="T12" fmla="*/ 463 w 463"/>
              <a:gd name="T13" fmla="*/ 406 h 537"/>
            </a:gdLst>
            <a:ahLst/>
            <a:cxnLst>
              <a:cxn ang="0">
                <a:pos x="T0" y="T1"/>
              </a:cxn>
              <a:cxn ang="0">
                <a:pos x="T2" y="T3"/>
              </a:cxn>
              <a:cxn ang="0">
                <a:pos x="T4" y="T5"/>
              </a:cxn>
              <a:cxn ang="0">
                <a:pos x="T6" y="T7"/>
              </a:cxn>
              <a:cxn ang="0">
                <a:pos x="T8" y="T9"/>
              </a:cxn>
              <a:cxn ang="0">
                <a:pos x="T10" y="T11"/>
              </a:cxn>
              <a:cxn ang="0">
                <a:pos x="T12" y="T13"/>
              </a:cxn>
            </a:cxnLst>
            <a:rect l="0" t="0" r="r" b="b"/>
            <a:pathLst>
              <a:path w="463" h="537">
                <a:moveTo>
                  <a:pt x="463" y="406"/>
                </a:moveTo>
                <a:lnTo>
                  <a:pt x="231" y="537"/>
                </a:lnTo>
                <a:lnTo>
                  <a:pt x="0" y="406"/>
                </a:lnTo>
                <a:lnTo>
                  <a:pt x="0" y="138"/>
                </a:lnTo>
                <a:lnTo>
                  <a:pt x="231" y="0"/>
                </a:lnTo>
                <a:lnTo>
                  <a:pt x="463" y="138"/>
                </a:lnTo>
                <a:lnTo>
                  <a:pt x="463" y="406"/>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8" name="Freeform 41"/>
          <p:cNvSpPr/>
          <p:nvPr/>
        </p:nvSpPr>
        <p:spPr bwMode="auto">
          <a:xfrm>
            <a:off x="3397250" y="4262438"/>
            <a:ext cx="620713" cy="714375"/>
          </a:xfrm>
          <a:custGeom>
            <a:avLst/>
            <a:gdLst>
              <a:gd name="T0" fmla="*/ 391 w 391"/>
              <a:gd name="T1" fmla="*/ 341 h 450"/>
              <a:gd name="T2" fmla="*/ 196 w 391"/>
              <a:gd name="T3" fmla="*/ 450 h 450"/>
              <a:gd name="T4" fmla="*/ 0 w 391"/>
              <a:gd name="T5" fmla="*/ 341 h 450"/>
              <a:gd name="T6" fmla="*/ 0 w 391"/>
              <a:gd name="T7" fmla="*/ 116 h 450"/>
              <a:gd name="T8" fmla="*/ 196 w 391"/>
              <a:gd name="T9" fmla="*/ 0 h 450"/>
              <a:gd name="T10" fmla="*/ 391 w 391"/>
              <a:gd name="T11" fmla="*/ 116 h 450"/>
              <a:gd name="T12" fmla="*/ 391 w 391"/>
              <a:gd name="T13" fmla="*/ 341 h 450"/>
            </a:gdLst>
            <a:ahLst/>
            <a:cxnLst>
              <a:cxn ang="0">
                <a:pos x="T0" y="T1"/>
              </a:cxn>
              <a:cxn ang="0">
                <a:pos x="T2" y="T3"/>
              </a:cxn>
              <a:cxn ang="0">
                <a:pos x="T4" y="T5"/>
              </a:cxn>
              <a:cxn ang="0">
                <a:pos x="T6" y="T7"/>
              </a:cxn>
              <a:cxn ang="0">
                <a:pos x="T8" y="T9"/>
              </a:cxn>
              <a:cxn ang="0">
                <a:pos x="T10" y="T11"/>
              </a:cxn>
              <a:cxn ang="0">
                <a:pos x="T12" y="T13"/>
              </a:cxn>
            </a:cxnLst>
            <a:rect l="0" t="0" r="r" b="b"/>
            <a:pathLst>
              <a:path w="391" h="450">
                <a:moveTo>
                  <a:pt x="391" y="341"/>
                </a:moveTo>
                <a:lnTo>
                  <a:pt x="196" y="450"/>
                </a:lnTo>
                <a:lnTo>
                  <a:pt x="0" y="341"/>
                </a:lnTo>
                <a:lnTo>
                  <a:pt x="0" y="116"/>
                </a:lnTo>
                <a:lnTo>
                  <a:pt x="196" y="0"/>
                </a:lnTo>
                <a:lnTo>
                  <a:pt x="391" y="116"/>
                </a:lnTo>
                <a:lnTo>
                  <a:pt x="391" y="341"/>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9" name="Freeform 42"/>
          <p:cNvSpPr/>
          <p:nvPr/>
        </p:nvSpPr>
        <p:spPr bwMode="auto">
          <a:xfrm>
            <a:off x="4799013" y="4941888"/>
            <a:ext cx="966788" cy="1106488"/>
          </a:xfrm>
          <a:custGeom>
            <a:avLst/>
            <a:gdLst>
              <a:gd name="T0" fmla="*/ 609 w 609"/>
              <a:gd name="T1" fmla="*/ 523 h 697"/>
              <a:gd name="T2" fmla="*/ 304 w 609"/>
              <a:gd name="T3" fmla="*/ 697 h 697"/>
              <a:gd name="T4" fmla="*/ 0 w 609"/>
              <a:gd name="T5" fmla="*/ 523 h 697"/>
              <a:gd name="T6" fmla="*/ 0 w 609"/>
              <a:gd name="T7" fmla="*/ 175 h 697"/>
              <a:gd name="T8" fmla="*/ 304 w 609"/>
              <a:gd name="T9" fmla="*/ 0 h 697"/>
              <a:gd name="T10" fmla="*/ 609 w 609"/>
              <a:gd name="T11" fmla="*/ 175 h 697"/>
              <a:gd name="T12" fmla="*/ 609 w 609"/>
              <a:gd name="T13" fmla="*/ 523 h 697"/>
            </a:gdLst>
            <a:ahLst/>
            <a:cxnLst>
              <a:cxn ang="0">
                <a:pos x="T0" y="T1"/>
              </a:cxn>
              <a:cxn ang="0">
                <a:pos x="T2" y="T3"/>
              </a:cxn>
              <a:cxn ang="0">
                <a:pos x="T4" y="T5"/>
              </a:cxn>
              <a:cxn ang="0">
                <a:pos x="T6" y="T7"/>
              </a:cxn>
              <a:cxn ang="0">
                <a:pos x="T8" y="T9"/>
              </a:cxn>
              <a:cxn ang="0">
                <a:pos x="T10" y="T11"/>
              </a:cxn>
              <a:cxn ang="0">
                <a:pos x="T12" y="T13"/>
              </a:cxn>
            </a:cxnLst>
            <a:rect l="0" t="0" r="r" b="b"/>
            <a:pathLst>
              <a:path w="609" h="697">
                <a:moveTo>
                  <a:pt x="609" y="523"/>
                </a:moveTo>
                <a:lnTo>
                  <a:pt x="304" y="697"/>
                </a:lnTo>
                <a:lnTo>
                  <a:pt x="0" y="523"/>
                </a:lnTo>
                <a:lnTo>
                  <a:pt x="0" y="175"/>
                </a:lnTo>
                <a:lnTo>
                  <a:pt x="304" y="0"/>
                </a:lnTo>
                <a:lnTo>
                  <a:pt x="609" y="175"/>
                </a:lnTo>
                <a:lnTo>
                  <a:pt x="609" y="523"/>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0" name="任意多边形 39"/>
          <p:cNvSpPr/>
          <p:nvPr/>
        </p:nvSpPr>
        <p:spPr bwMode="auto">
          <a:xfrm>
            <a:off x="0" y="5112294"/>
            <a:ext cx="387350" cy="997139"/>
          </a:xfrm>
          <a:custGeom>
            <a:avLst/>
            <a:gdLst>
              <a:gd name="connsiteX0" fmla="*/ 0 w 387350"/>
              <a:gd name="connsiteY0" fmla="*/ 0 h 997139"/>
              <a:gd name="connsiteX1" fmla="*/ 387350 w 387350"/>
              <a:gd name="connsiteY1" fmla="*/ 221707 h 997139"/>
              <a:gd name="connsiteX2" fmla="*/ 387350 w 387350"/>
              <a:gd name="connsiteY2" fmla="*/ 774158 h 997139"/>
              <a:gd name="connsiteX3" fmla="*/ 0 w 387350"/>
              <a:gd name="connsiteY3" fmla="*/ 997139 h 997139"/>
            </a:gdLst>
            <a:ahLst/>
            <a:cxnLst>
              <a:cxn ang="0">
                <a:pos x="connsiteX0" y="connsiteY0"/>
              </a:cxn>
              <a:cxn ang="0">
                <a:pos x="connsiteX1" y="connsiteY1"/>
              </a:cxn>
              <a:cxn ang="0">
                <a:pos x="connsiteX2" y="connsiteY2"/>
              </a:cxn>
              <a:cxn ang="0">
                <a:pos x="connsiteX3" y="connsiteY3"/>
              </a:cxn>
            </a:cxnLst>
            <a:rect l="l" t="t" r="r" b="b"/>
            <a:pathLst>
              <a:path w="387350" h="997139">
                <a:moveTo>
                  <a:pt x="0" y="0"/>
                </a:moveTo>
                <a:lnTo>
                  <a:pt x="387350" y="221707"/>
                </a:lnTo>
                <a:lnTo>
                  <a:pt x="387350" y="774158"/>
                </a:lnTo>
                <a:lnTo>
                  <a:pt x="0" y="997139"/>
                </a:lnTo>
                <a:close/>
              </a:path>
            </a:pathLst>
          </a:custGeom>
          <a:solidFill>
            <a:schemeClr val="accent2"/>
          </a:solidFill>
          <a:ln>
            <a:noFill/>
          </a:ln>
        </p:spPr>
        <p:txBody>
          <a:bodyPr vert="horz" wrap="square" lIns="91440" tIns="45720" rIns="91440" bIns="45720" numCol="1" anchor="t" anchorCtr="0" compatLnSpc="1">
            <a:noAutofit/>
          </a:bodyPr>
          <a:lstStyle/>
          <a:p>
            <a:endParaRPr lang="zh-CN" altLang="en-US"/>
          </a:p>
        </p:txBody>
      </p:sp>
      <p:sp>
        <p:nvSpPr>
          <p:cNvPr id="2" name="标题 1"/>
          <p:cNvSpPr>
            <a:spLocks noGrp="1"/>
          </p:cNvSpPr>
          <p:nvPr>
            <p:ph type="title" hasCustomPrompt="1"/>
          </p:nvPr>
        </p:nvSpPr>
        <p:spPr>
          <a:xfrm>
            <a:off x="5856288" y="1595438"/>
            <a:ext cx="5497512" cy="3667125"/>
          </a:xfrm>
        </p:spPr>
        <p:txBody>
          <a:bodyPr>
            <a:normAutofit/>
          </a:bodyPr>
          <a:lstStyle>
            <a:lvl1pPr algn="r">
              <a:defRPr sz="6600">
                <a:solidFill>
                  <a:schemeClr val="bg1"/>
                </a:solidFill>
              </a:defRPr>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smtClean="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smtClean="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565CE74E-AB26-4998-AD42-012C4C1AD076}" type="slidenum">
              <a:rPr lang="zh-CN" altLang="en-US" smtClean="0"/>
            </a:fld>
            <a:endParaRPr lang="zh-CN" altLang="en-US"/>
          </a:p>
        </p:txBody>
      </p:sp>
      <p:sp>
        <p:nvSpPr>
          <p:cNvPr id="2"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5.png"/><Relationship Id="rId7" Type="http://schemas.openxmlformats.org/officeDocument/2006/relationships/image" Target="../media/image3.svg"/><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tags" Target="../tags/tag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3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3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9.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5065022" y="3847627"/>
            <a:ext cx="6622287" cy="464931"/>
          </a:xfrm>
          <a:prstGeom prst="rect">
            <a:avLst/>
          </a:prstGeom>
        </p:spPr>
        <p:txBody>
          <a:bodyPr vert="horz" lIns="91440" tIns="45720" rIns="91440" bIns="45720" rtlCol="0" anchor="t" anchorCtr="0">
            <a:normAutofit/>
          </a:bodyPr>
          <a:lstStyle>
            <a:lvl1pPr indent="0" algn="ctr">
              <a:lnSpc>
                <a:spcPct val="90000"/>
              </a:lnSpc>
              <a:spcBef>
                <a:spcPts val="1000"/>
              </a:spcBef>
              <a:buFont typeface="Arial" panose="020B0604020202090204" pitchFamily="34" charset="0"/>
              <a:buNone/>
            </a:lvl1pPr>
            <a:lvl2pPr indent="0" algn="ctr">
              <a:lnSpc>
                <a:spcPct val="90000"/>
              </a:lnSpc>
              <a:spcBef>
                <a:spcPts val="500"/>
              </a:spcBef>
              <a:buFont typeface="Arial" panose="020B0604020202090204" pitchFamily="34" charset="0"/>
              <a:buNone/>
              <a:defRPr sz="2000"/>
            </a:lvl2pPr>
            <a:lvl3pPr indent="0" algn="ctr">
              <a:lnSpc>
                <a:spcPct val="90000"/>
              </a:lnSpc>
              <a:spcBef>
                <a:spcPts val="500"/>
              </a:spcBef>
              <a:buFont typeface="Arial" panose="020B0604020202090204" pitchFamily="34" charset="0"/>
              <a:buNone/>
            </a:lvl3pPr>
            <a:lvl4pPr indent="0" algn="ctr">
              <a:lnSpc>
                <a:spcPct val="90000"/>
              </a:lnSpc>
              <a:spcBef>
                <a:spcPts val="500"/>
              </a:spcBef>
              <a:buFont typeface="Arial" panose="020B0604020202090204" pitchFamily="34" charset="0"/>
              <a:buNone/>
              <a:defRPr sz="1600"/>
            </a:lvl4pPr>
            <a:lvl5pPr indent="0" algn="ctr">
              <a:lnSpc>
                <a:spcPct val="90000"/>
              </a:lnSpc>
              <a:spcBef>
                <a:spcPts val="500"/>
              </a:spcBef>
              <a:buFont typeface="Arial" panose="020B0604020202090204" pitchFamily="34" charset="0"/>
              <a:buNone/>
              <a:defRPr sz="1600"/>
            </a:lvl5pPr>
            <a:lvl6pPr indent="0" algn="ctr">
              <a:lnSpc>
                <a:spcPct val="90000"/>
              </a:lnSpc>
              <a:spcBef>
                <a:spcPts val="500"/>
              </a:spcBef>
              <a:buFont typeface="Arial" panose="020B0604020202090204" pitchFamily="34" charset="0"/>
              <a:buNone/>
              <a:defRPr sz="1600"/>
            </a:lvl6pPr>
            <a:lvl7pPr indent="0" algn="ctr">
              <a:lnSpc>
                <a:spcPct val="90000"/>
              </a:lnSpc>
              <a:spcBef>
                <a:spcPts val="500"/>
              </a:spcBef>
              <a:buFont typeface="Arial" panose="020B0604020202090204" pitchFamily="34" charset="0"/>
              <a:buNone/>
              <a:defRPr sz="1600"/>
            </a:lvl7pPr>
            <a:lvl8pPr indent="0" algn="ctr">
              <a:lnSpc>
                <a:spcPct val="90000"/>
              </a:lnSpc>
              <a:spcBef>
                <a:spcPts val="500"/>
              </a:spcBef>
              <a:buFont typeface="Arial" panose="020B0604020202090204" pitchFamily="34" charset="0"/>
              <a:buNone/>
              <a:defRPr sz="1600"/>
            </a:lvl8pPr>
            <a:lvl9pPr indent="0" algn="ctr">
              <a:lnSpc>
                <a:spcPct val="90000"/>
              </a:lnSpc>
              <a:spcBef>
                <a:spcPts val="500"/>
              </a:spcBef>
              <a:buFont typeface="Arial" panose="020B0604020202090204" pitchFamily="34" charset="0"/>
              <a:buNone/>
              <a:defRPr sz="1600"/>
            </a:lvl9pPr>
          </a:lstStyle>
          <a:p>
            <a:pPr marL="0" indent="0" algn="ctr">
              <a:lnSpc>
                <a:spcPct val="90000"/>
              </a:lnSpc>
              <a:spcBef>
                <a:spcPts val="1000"/>
              </a:spcBef>
              <a:spcAft>
                <a:spcPts val="0"/>
              </a:spcAft>
              <a:buSzPct val="100000"/>
            </a:pPr>
            <a:r>
              <a:rPr lang="zh-CN" altLang="en-US" sz="1800" smtClean="0"/>
              <a:t>指导教师：王文思 学生：陈旺鑫</a:t>
            </a:r>
            <a:endParaRPr lang="zh-CN" altLang="en-US" sz="1800" smtClean="0"/>
          </a:p>
        </p:txBody>
      </p:sp>
      <p:sp>
        <p:nvSpPr>
          <p:cNvPr id="7" name="文本框 6"/>
          <p:cNvSpPr txBox="1"/>
          <p:nvPr>
            <p:custDataLst>
              <p:tags r:id="rId2"/>
            </p:custDataLst>
          </p:nvPr>
        </p:nvSpPr>
        <p:spPr>
          <a:xfrm>
            <a:off x="5065021" y="2730788"/>
            <a:ext cx="6622287" cy="1072161"/>
          </a:xfrm>
          <a:prstGeom prst="rect">
            <a:avLst/>
          </a:prstGeom>
        </p:spPr>
        <p:txBody>
          <a:bodyPr vert="horz" lIns="91440" tIns="45720" rIns="91440" bIns="45720" rtlCol="0" anchor="b">
            <a:normAutofit fontScale="70000"/>
          </a:bodyPr>
          <a:lstStyle>
            <a:lvl1pPr algn="ctr">
              <a:lnSpc>
                <a:spcPct val="90000"/>
              </a:lnSpc>
              <a:spcBef>
                <a:spcPct val="0"/>
              </a:spcBef>
              <a:buNone/>
              <a:defRPr sz="4800">
                <a:solidFill>
                  <a:schemeClr val="tx2"/>
                </a:solidFill>
                <a:latin typeface="+mj-lt"/>
                <a:ea typeface="+mj-ea"/>
                <a:cs typeface="+mj-cs"/>
              </a:defRPr>
            </a:lvl1pPr>
          </a:lstStyle>
          <a:p>
            <a:pPr marL="0" indent="0" algn="ctr">
              <a:lnSpc>
                <a:spcPct val="90000"/>
              </a:lnSpc>
              <a:spcBef>
                <a:spcPts val="0"/>
              </a:spcBef>
              <a:spcAft>
                <a:spcPts val="0"/>
              </a:spcAft>
              <a:buSzPct val="100000"/>
            </a:pPr>
            <a:r>
              <a:rPr lang="zh-CN" altLang="en-US" sz="4800" dirty="0" smtClean="0"/>
              <a:t>基于智能图像识别的物联网数据展示模型</a:t>
            </a:r>
            <a:r>
              <a:rPr lang="zh-CN" altLang="en-US" dirty="0" smtClean="0">
                <a:sym typeface="+mn-ea"/>
              </a:rPr>
              <a:t>自动构建技术研究</a:t>
            </a:r>
            <a:endParaRPr lang="zh-CN" altLang="en-US" sz="4800" dirty="0" smtClean="0"/>
          </a:p>
        </p:txBody>
      </p:sp>
    </p:spTree>
    <p:custDataLst>
      <p:tags r:id="rId3"/>
    </p:custData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853565"/>
          </a:xfrm>
        </p:spPr>
        <p:txBody>
          <a:bodyPr>
            <a:normAutofit fontScale="90000"/>
          </a:bodyPr>
          <a:p>
            <a:r>
              <a:rPr lang="zh-CN" altLang="en-US">
                <a:solidFill>
                  <a:srgbClr val="7030A0"/>
                </a:solidFill>
              </a:rPr>
              <a:t>第一阶段改进方案及实现</a:t>
            </a:r>
            <a:br>
              <a:rPr lang="zh-CN" altLang="en-US">
                <a:solidFill>
                  <a:srgbClr val="7030A0"/>
                </a:solidFill>
              </a:rPr>
            </a:br>
            <a:r>
              <a:rPr lang="en-US" altLang="zh-CN" sz="1600">
                <a:sym typeface="+mn-ea"/>
              </a:rPr>
              <a:t> </a:t>
            </a:r>
            <a:r>
              <a:rPr lang="en-US" altLang="zh-CN" sz="2400">
                <a:solidFill>
                  <a:srgbClr val="7030A0"/>
                </a:solidFill>
                <a:sym typeface="+mn-ea"/>
              </a:rPr>
              <a:t>2020.11.11--2020.11.21</a:t>
            </a:r>
            <a:br>
              <a:rPr lang="en-US" altLang="zh-CN" sz="2400">
                <a:solidFill>
                  <a:srgbClr val="7030A0"/>
                </a:solidFill>
              </a:rPr>
            </a:br>
            <a:r>
              <a:rPr lang="en-US" altLang="zh-CN" sz="2400">
                <a:solidFill>
                  <a:srgbClr val="7030A0"/>
                </a:solidFill>
              </a:rPr>
              <a:t>  </a:t>
            </a:r>
            <a:r>
              <a:rPr lang="en-US" altLang="zh-CN" sz="2400">
                <a:solidFill>
                  <a:srgbClr val="7030A0"/>
                </a:solidFill>
                <a:sym typeface="+mn-ea"/>
              </a:rPr>
              <a:t>openCV</a:t>
            </a:r>
            <a:r>
              <a:rPr lang="zh-CN" altLang="en-US" sz="2400">
                <a:solidFill>
                  <a:srgbClr val="7030A0"/>
                </a:solidFill>
                <a:sym typeface="+mn-ea"/>
              </a:rPr>
              <a:t>的基础：      </a:t>
            </a:r>
            <a:r>
              <a:rPr lang="en-US" altLang="zh-CN" sz="2400">
                <a:solidFill>
                  <a:srgbClr val="7030A0"/>
                </a:solidFill>
                <a:sym typeface="+mn-ea"/>
              </a:rPr>
              <a:t>a.</a:t>
            </a:r>
            <a:r>
              <a:rPr lang="zh-CN" altLang="en-US" sz="2400">
                <a:solidFill>
                  <a:srgbClr val="7030A0"/>
                </a:solidFill>
                <a:sym typeface="+mn-ea"/>
              </a:rPr>
              <a:t>载入 </a:t>
            </a:r>
            <a:r>
              <a:rPr lang="en-US" altLang="zh-CN" sz="2400">
                <a:solidFill>
                  <a:srgbClr val="7030A0"/>
                </a:solidFill>
                <a:sym typeface="+mn-ea"/>
              </a:rPr>
              <a:t>b.</a:t>
            </a:r>
            <a:r>
              <a:rPr lang="zh-CN" altLang="en-US" sz="2400">
                <a:solidFill>
                  <a:srgbClr val="7030A0"/>
                </a:solidFill>
                <a:sym typeface="+mn-ea"/>
              </a:rPr>
              <a:t>显示 </a:t>
            </a:r>
            <a:r>
              <a:rPr lang="en-US" altLang="zh-CN" sz="2400">
                <a:solidFill>
                  <a:srgbClr val="7030A0"/>
                </a:solidFill>
                <a:sym typeface="+mn-ea"/>
              </a:rPr>
              <a:t>c.</a:t>
            </a:r>
            <a:r>
              <a:rPr lang="zh-CN" altLang="en-US" sz="2400">
                <a:solidFill>
                  <a:srgbClr val="7030A0"/>
                </a:solidFill>
                <a:sym typeface="+mn-ea"/>
              </a:rPr>
              <a:t>输出， </a:t>
            </a:r>
            <a:r>
              <a:rPr lang="zh-CN" altLang="en-US" sz="2400">
                <a:solidFill>
                  <a:srgbClr val="FF0000"/>
                </a:solidFill>
                <a:sym typeface="+mn-ea"/>
              </a:rPr>
              <a:t>已完结</a:t>
            </a:r>
            <a:br>
              <a:rPr lang="zh-CN" altLang="en-US" sz="2400">
                <a:solidFill>
                  <a:srgbClr val="7030A0"/>
                </a:solidFill>
                <a:sym typeface="+mn-ea"/>
              </a:rPr>
            </a:br>
            <a:r>
              <a:rPr lang="zh-CN" altLang="en-US" sz="2400">
                <a:solidFill>
                  <a:srgbClr val="7030A0"/>
                </a:solidFill>
                <a:sym typeface="+mn-ea"/>
              </a:rPr>
              <a:t> 具体后面优化的内容就是怎么将摄像头硬件照的照片自动传输到我的</a:t>
            </a:r>
            <a:r>
              <a:rPr lang="en-US" altLang="zh-CN" sz="2400">
                <a:solidFill>
                  <a:srgbClr val="7030A0"/>
                </a:solidFill>
                <a:sym typeface="+mn-ea"/>
              </a:rPr>
              <a:t>images</a:t>
            </a:r>
            <a:r>
              <a:rPr lang="zh-CN" altLang="en-US" sz="2400">
                <a:solidFill>
                  <a:srgbClr val="7030A0"/>
                </a:solidFill>
                <a:sym typeface="+mn-ea"/>
              </a:rPr>
              <a:t>中</a:t>
            </a:r>
            <a:endParaRPr lang="zh-CN" altLang="en-US" sz="2400">
              <a:solidFill>
                <a:srgbClr val="7030A0"/>
              </a:solidFill>
              <a:sym typeface="+mn-ea"/>
            </a:endParaRPr>
          </a:p>
        </p:txBody>
      </p:sp>
      <p:sp>
        <p:nvSpPr>
          <p:cNvPr id="3" name="内容占位符 2"/>
          <p:cNvSpPr>
            <a:spLocks noGrp="1"/>
          </p:cNvSpPr>
          <p:nvPr>
            <p:ph idx="1"/>
          </p:nvPr>
        </p:nvSpPr>
        <p:spPr>
          <a:xfrm>
            <a:off x="838200" y="2572385"/>
            <a:ext cx="10515600" cy="3604895"/>
          </a:xfrm>
        </p:spPr>
        <p:txBody>
          <a:bodyPr/>
          <a:p>
            <a:r>
              <a:rPr lang="zh-CN" altLang="en-US"/>
              <a:t>图片可以放在根目录或者你电脑上任意一个地方，只要你知道链接，建议放在根目录下，以免被当成垃圾处理掉</a:t>
            </a:r>
            <a:endParaRPr lang="zh-CN" altLang="en-US"/>
          </a:p>
          <a:p>
            <a:r>
              <a:rPr lang="zh-CN" altLang="en-US"/>
              <a:t>解决方案：使用一种目录循环，</a:t>
            </a:r>
            <a:r>
              <a:rPr lang="en-US" altLang="zh-CN"/>
              <a:t>GUI</a:t>
            </a:r>
            <a:r>
              <a:rPr lang="zh-CN" altLang="en-US"/>
              <a:t>就会通过代码自动给你生成这个图的底图，你可以按“</a:t>
            </a:r>
            <a:r>
              <a:rPr lang="en-US" altLang="zh-CN"/>
              <a:t>ESC</a:t>
            </a:r>
            <a:r>
              <a:rPr lang="zh-CN" altLang="en-US"/>
              <a:t>”删去不要，也可以按“</a:t>
            </a:r>
            <a:r>
              <a:rPr lang="en-US" altLang="zh-CN"/>
              <a:t>s</a:t>
            </a:r>
            <a:r>
              <a:rPr lang="zh-CN" altLang="en-US"/>
              <a:t>”保留在你的</a:t>
            </a:r>
            <a:r>
              <a:rPr lang="en-US" altLang="zh-CN"/>
              <a:t>outfile</a:t>
            </a:r>
            <a:r>
              <a:rPr lang="zh-CN" altLang="en-US"/>
              <a:t>中，也在根目录下</a:t>
            </a:r>
            <a:endParaRPr lang="zh-CN" altLang="en-US"/>
          </a:p>
          <a:p>
            <a:r>
              <a:rPr lang="zh-CN" altLang="en-US"/>
              <a:t>具体看演示效果</a:t>
            </a:r>
            <a:r>
              <a:rPr lang="en-US" altLang="zh-CN"/>
              <a:t>--</a:t>
            </a:r>
            <a:endParaRPr lang="en-US" altLang="zh-CN"/>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828165"/>
          </a:xfrm>
        </p:spPr>
        <p:txBody>
          <a:bodyPr>
            <a:normAutofit/>
          </a:bodyPr>
          <a:p>
            <a:r>
              <a:rPr lang="zh-CN" altLang="en-US"/>
              <a:t>第二阶段代码及初步探究</a:t>
            </a:r>
            <a:br>
              <a:rPr lang="zh-CN" altLang="en-US"/>
            </a:br>
            <a:r>
              <a:rPr lang="en-US" altLang="zh-CN" sz="2000">
                <a:sym typeface="+mn-ea"/>
              </a:rPr>
              <a:t>2020.11.21--2020.11.30</a:t>
            </a:r>
            <a:br>
              <a:rPr lang="en-US" altLang="zh-CN" sz="2000"/>
            </a:br>
            <a:r>
              <a:rPr lang="zh-CN" altLang="en-US" sz="2000">
                <a:sym typeface="+mn-ea"/>
              </a:rPr>
              <a:t>在载入进程的中间实现：</a:t>
            </a:r>
            <a:br>
              <a:rPr lang="zh-CN" altLang="en-US" sz="2000"/>
            </a:br>
            <a:r>
              <a:rPr lang="en-US" altLang="zh-CN" sz="2000">
                <a:solidFill>
                  <a:srgbClr val="FF0000"/>
                </a:solidFill>
                <a:sym typeface="+mn-ea"/>
              </a:rPr>
              <a:t>a.</a:t>
            </a:r>
            <a:r>
              <a:rPr lang="zh-CN" altLang="en-US" sz="2000">
                <a:solidFill>
                  <a:srgbClr val="FF0000"/>
                </a:solidFill>
                <a:sym typeface="+mn-ea"/>
              </a:rPr>
              <a:t>获取、改变像素</a:t>
            </a:r>
            <a:r>
              <a:rPr lang="en-US" altLang="zh-CN" sz="2000">
                <a:sym typeface="+mn-ea"/>
              </a:rPr>
              <a:t>b.</a:t>
            </a:r>
            <a:r>
              <a:rPr lang="zh-CN" altLang="en-US" sz="2000">
                <a:sym typeface="+mn-ea"/>
              </a:rPr>
              <a:t>图像属性</a:t>
            </a:r>
            <a:r>
              <a:rPr lang="en-US" altLang="zh-CN" sz="2000">
                <a:sym typeface="+mn-ea"/>
              </a:rPr>
              <a:t>c.</a:t>
            </a:r>
            <a:r>
              <a:rPr lang="zh-CN" altLang="en-US" sz="2000">
                <a:sym typeface="+mn-ea"/>
              </a:rPr>
              <a:t>分割，合并，扩展图像通道</a:t>
            </a:r>
            <a:endParaRPr lang="zh-CN" altLang="en-US" sz="2000">
              <a:sym typeface="+mn-ea"/>
            </a:endParaRPr>
          </a:p>
        </p:txBody>
      </p:sp>
      <p:sp>
        <p:nvSpPr>
          <p:cNvPr id="3" name="内容占位符 2"/>
          <p:cNvSpPr>
            <a:spLocks noGrp="1"/>
          </p:cNvSpPr>
          <p:nvPr>
            <p:ph idx="1"/>
          </p:nvPr>
        </p:nvSpPr>
        <p:spPr>
          <a:xfrm>
            <a:off x="838200" y="2444115"/>
            <a:ext cx="10515600" cy="3733165"/>
          </a:xfrm>
        </p:spPr>
        <p:txBody>
          <a:bodyPr/>
          <a:p>
            <a:r>
              <a:rPr lang="zh-CN" altLang="en-US"/>
              <a:t>目前只有获取，改变像素实现（</a:t>
            </a:r>
            <a:r>
              <a:rPr lang="en-US" altLang="zh-CN"/>
              <a:t>QAQ</a:t>
            </a:r>
            <a:r>
              <a:rPr lang="zh-CN" altLang="en-US"/>
              <a:t>）</a:t>
            </a:r>
            <a:endParaRPr lang="zh-CN" altLang="en-US"/>
          </a:p>
          <a:p>
            <a:pPr marL="0" indent="0">
              <a:buNone/>
            </a:pPr>
            <a:endParaRPr lang="zh-CN" altLang="en-US"/>
          </a:p>
        </p:txBody>
      </p:sp>
      <p:pic>
        <p:nvPicPr>
          <p:cNvPr id="4" name="图片 3"/>
          <p:cNvPicPr>
            <a:picLocks noChangeAspect="1"/>
          </p:cNvPicPr>
          <p:nvPr/>
        </p:nvPicPr>
        <p:blipFill>
          <a:blip r:embed="rId1"/>
          <a:stretch>
            <a:fillRect/>
          </a:stretch>
        </p:blipFill>
        <p:spPr>
          <a:xfrm>
            <a:off x="1105535" y="2863850"/>
            <a:ext cx="8533765" cy="3954145"/>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Autofit/>
          </a:bodyPr>
          <a:p>
            <a:r>
              <a:rPr lang="en-US" altLang="zh-CN" sz="2800">
                <a:sym typeface="+mn-ea"/>
              </a:rPr>
              <a:t>2020.11.21--2020.12.6</a:t>
            </a:r>
            <a:br>
              <a:rPr lang="en-US" altLang="zh-CN" sz="2800">
                <a:sym typeface="+mn-ea"/>
              </a:rPr>
            </a:br>
            <a:r>
              <a:rPr lang="zh-CN" altLang="en-US" sz="2800">
                <a:sym typeface="+mn-ea"/>
              </a:rPr>
              <a:t>在载入进程的中间实现：</a:t>
            </a:r>
            <a:br>
              <a:rPr lang="zh-CN" altLang="en-US" sz="2800">
                <a:sym typeface="+mn-ea"/>
              </a:rPr>
            </a:br>
            <a:r>
              <a:rPr lang="en-US" altLang="zh-CN" sz="2800">
                <a:solidFill>
                  <a:srgbClr val="FF0000"/>
                </a:solidFill>
                <a:sym typeface="+mn-ea"/>
              </a:rPr>
              <a:t>a.</a:t>
            </a:r>
            <a:r>
              <a:rPr lang="zh-CN" altLang="en-US" sz="2800">
                <a:solidFill>
                  <a:srgbClr val="FF0000"/>
                </a:solidFill>
                <a:sym typeface="+mn-ea"/>
              </a:rPr>
              <a:t>获取、改变像素</a:t>
            </a:r>
            <a:r>
              <a:rPr lang="en-US" altLang="zh-CN" sz="2800">
                <a:solidFill>
                  <a:srgbClr val="FF0000"/>
                </a:solidFill>
                <a:sym typeface="+mn-ea"/>
              </a:rPr>
              <a:t>b.</a:t>
            </a:r>
            <a:r>
              <a:rPr lang="zh-CN" altLang="en-US" sz="2800">
                <a:solidFill>
                  <a:srgbClr val="FF0000"/>
                </a:solidFill>
                <a:sym typeface="+mn-ea"/>
              </a:rPr>
              <a:t>图像属性</a:t>
            </a:r>
            <a:r>
              <a:rPr lang="en-US" altLang="zh-CN" sz="2800">
                <a:solidFill>
                  <a:srgbClr val="FF0000"/>
                </a:solidFill>
                <a:sym typeface="+mn-ea"/>
              </a:rPr>
              <a:t>c.</a:t>
            </a:r>
            <a:r>
              <a:rPr lang="zh-CN" altLang="en-US" sz="2800">
                <a:solidFill>
                  <a:srgbClr val="FF0000"/>
                </a:solidFill>
                <a:sym typeface="+mn-ea"/>
              </a:rPr>
              <a:t>分割，合并，扩展图像通道</a:t>
            </a:r>
            <a:endParaRPr lang="zh-CN" altLang="en-US" sz="2800">
              <a:solidFill>
                <a:srgbClr val="FF0000"/>
              </a:solidFill>
              <a:sym typeface="+mn-ea"/>
            </a:endParaRPr>
          </a:p>
        </p:txBody>
      </p:sp>
      <p:sp>
        <p:nvSpPr>
          <p:cNvPr id="3" name="内容占位符 2"/>
          <p:cNvSpPr>
            <a:spLocks noGrp="1"/>
          </p:cNvSpPr>
          <p:nvPr>
            <p:ph idx="1"/>
          </p:nvPr>
        </p:nvSpPr>
        <p:spPr/>
        <p:txBody>
          <a:bodyPr/>
          <a:p>
            <a:pPr marL="0" indent="0">
              <a:buNone/>
            </a:pPr>
            <a:r>
              <a:rPr lang="zh-CN" altLang="en-US"/>
              <a:t>循环代码不敢擅动，所以通过</a:t>
            </a:r>
            <a:r>
              <a:rPr lang="en-US" altLang="zh-CN"/>
              <a:t>TestBGR</a:t>
            </a:r>
            <a:r>
              <a:rPr lang="zh-CN" altLang="en-US"/>
              <a:t>证明此方法可以二值化参数</a:t>
            </a:r>
            <a:endParaRPr lang="zh-CN" altLang="en-US"/>
          </a:p>
          <a:p>
            <a:pPr marL="0" indent="0">
              <a:buNone/>
            </a:pPr>
            <a:r>
              <a:rPr lang="zh-CN" altLang="en-US"/>
              <a:t>如图：</a:t>
            </a:r>
            <a:endParaRPr lang="zh-CN" altLang="en-US"/>
          </a:p>
        </p:txBody>
      </p:sp>
      <p:pic>
        <p:nvPicPr>
          <p:cNvPr id="4" name="图片 3" descr="截屏2020-12-06 13.13.26"/>
          <p:cNvPicPr>
            <a:picLocks noChangeAspect="1"/>
          </p:cNvPicPr>
          <p:nvPr/>
        </p:nvPicPr>
        <p:blipFill>
          <a:blip r:embed="rId1"/>
          <a:stretch>
            <a:fillRect/>
          </a:stretch>
        </p:blipFill>
        <p:spPr>
          <a:xfrm>
            <a:off x="1202055" y="2593975"/>
            <a:ext cx="7035800" cy="358330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7030A0"/>
                </a:solidFill>
              </a:rPr>
              <a:t>接下来就是将测试代码嵌入自己的循环代码中</a:t>
            </a:r>
            <a:endParaRPr lang="zh-CN" altLang="en-US">
              <a:solidFill>
                <a:srgbClr val="7030A0"/>
              </a:solidFill>
            </a:endParaRPr>
          </a:p>
        </p:txBody>
      </p:sp>
      <p:sp>
        <p:nvSpPr>
          <p:cNvPr id="3" name="内容占位符 2"/>
          <p:cNvSpPr>
            <a:spLocks noGrp="1"/>
          </p:cNvSpPr>
          <p:nvPr>
            <p:ph idx="1"/>
          </p:nvPr>
        </p:nvSpPr>
        <p:spPr/>
        <p:txBody>
          <a:bodyPr/>
          <a:p>
            <a:r>
              <a:rPr lang="zh-CN" altLang="en-US"/>
              <a:t>也就是</a:t>
            </a:r>
            <a:r>
              <a:rPr lang="en-US" altLang="zh-CN"/>
              <a:t>GUITest.py </a:t>
            </a:r>
            <a:r>
              <a:rPr lang="zh-CN" altLang="en-US"/>
              <a:t>文件</a:t>
            </a:r>
            <a:endParaRPr lang="zh-CN" altLang="en-US"/>
          </a:p>
          <a:p>
            <a:r>
              <a:rPr lang="zh-CN" altLang="en-US"/>
              <a:t>成功将图像分割二值化</a:t>
            </a:r>
            <a:endParaRPr lang="zh-CN" altLang="en-US"/>
          </a:p>
          <a:p>
            <a:r>
              <a:rPr lang="zh-CN" altLang="en-US"/>
              <a:t>如图</a:t>
            </a:r>
            <a:endParaRPr lang="zh-CN" altLang="en-US"/>
          </a:p>
        </p:txBody>
      </p:sp>
      <p:pic>
        <p:nvPicPr>
          <p:cNvPr id="4" name="图片 3" descr="截屏2020-12-06 13.13.26"/>
          <p:cNvPicPr>
            <a:picLocks noChangeAspect="1"/>
          </p:cNvPicPr>
          <p:nvPr/>
        </p:nvPicPr>
        <p:blipFill>
          <a:blip r:embed="rId1"/>
          <a:stretch>
            <a:fillRect/>
          </a:stretch>
        </p:blipFill>
        <p:spPr>
          <a:xfrm>
            <a:off x="4585335" y="1520825"/>
            <a:ext cx="6412865" cy="5298440"/>
          </a:xfrm>
          <a:prstGeom prst="rect">
            <a:avLst/>
          </a:prstGeom>
        </p:spPr>
      </p:pic>
      <p:pic>
        <p:nvPicPr>
          <p:cNvPr id="5" name="图片 4" descr="4"/>
          <p:cNvPicPr>
            <a:picLocks noChangeAspect="1"/>
          </p:cNvPicPr>
          <p:nvPr/>
        </p:nvPicPr>
        <p:blipFill>
          <a:blip r:embed="rId2"/>
          <a:stretch>
            <a:fillRect/>
          </a:stretch>
        </p:blipFill>
        <p:spPr>
          <a:xfrm>
            <a:off x="838200" y="3270250"/>
            <a:ext cx="5375910" cy="311467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7030A0"/>
                </a:solidFill>
              </a:rPr>
              <a:t>可以很明显的从上图看出，黑白二值化非常明显，流域全为黑色</a:t>
            </a:r>
            <a:endParaRPr lang="zh-CN" altLang="en-US"/>
          </a:p>
        </p:txBody>
      </p:sp>
      <p:sp>
        <p:nvSpPr>
          <p:cNvPr id="3" name="内容占位符 2"/>
          <p:cNvSpPr>
            <a:spLocks noGrp="1"/>
          </p:cNvSpPr>
          <p:nvPr>
            <p:ph idx="1"/>
          </p:nvPr>
        </p:nvSpPr>
        <p:spPr>
          <a:xfrm>
            <a:off x="838200" y="1825625"/>
            <a:ext cx="10515600" cy="4351338"/>
          </a:xfrm>
        </p:spPr>
        <p:txBody>
          <a:bodyPr/>
          <a:p>
            <a:r>
              <a:rPr lang="zh-CN" altLang="en-US"/>
              <a:t>这里有两个</a:t>
            </a:r>
            <a:r>
              <a:rPr lang="en-US" altLang="zh-CN"/>
              <a:t>BUG</a:t>
            </a:r>
            <a:r>
              <a:rPr lang="zh-CN" altLang="en-US"/>
              <a:t>需要记录一下：</a:t>
            </a:r>
            <a:r>
              <a:rPr lang="en-US" altLang="zh-CN">
                <a:solidFill>
                  <a:srgbClr val="FF0000"/>
                </a:solidFill>
              </a:rPr>
              <a:t>(</a:t>
            </a:r>
            <a:r>
              <a:rPr lang="zh-CN" altLang="en-US">
                <a:solidFill>
                  <a:srgbClr val="FF0000"/>
                </a:solidFill>
              </a:rPr>
              <a:t>改一下</a:t>
            </a:r>
            <a:r>
              <a:rPr lang="en-US" altLang="zh-CN">
                <a:solidFill>
                  <a:srgbClr val="FF0000"/>
                </a:solidFill>
              </a:rPr>
              <a:t>)</a:t>
            </a:r>
            <a:endParaRPr lang="zh-CN" altLang="en-US"/>
          </a:p>
          <a:p>
            <a:r>
              <a:rPr lang="en-US" altLang="zh-CN"/>
              <a:t>1.</a:t>
            </a:r>
            <a:r>
              <a:rPr lang="zh-CN" altLang="en-US"/>
              <a:t>需要在遍历前形成过滤代码，因为</a:t>
            </a:r>
            <a:r>
              <a:rPr lang="en-US" altLang="zh-CN"/>
              <a:t>macosx</a:t>
            </a:r>
            <a:r>
              <a:rPr lang="zh-CN" altLang="en-US"/>
              <a:t>有隐藏文件，如果不过滤，读不出</a:t>
            </a:r>
            <a:r>
              <a:rPr lang="en-US" altLang="zh-CN"/>
              <a:t>.png</a:t>
            </a:r>
            <a:r>
              <a:rPr lang="zh-CN" altLang="en-US"/>
              <a:t>图像</a:t>
            </a:r>
            <a:endParaRPr lang="en-US" altLang="zh-CN"/>
          </a:p>
          <a:p>
            <a:r>
              <a:rPr lang="en-US" altLang="zh-CN"/>
              <a:t>2.BGR</a:t>
            </a:r>
            <a:r>
              <a:rPr lang="zh-CN" altLang="en-US"/>
              <a:t>阈值化需要</a:t>
            </a:r>
            <a:r>
              <a:rPr lang="en-US" altLang="zh-CN"/>
              <a:t>+ -15</a:t>
            </a:r>
            <a:r>
              <a:rPr lang="zh-CN" altLang="en-US"/>
              <a:t>个像素左右，不然提取不清晰</a:t>
            </a:r>
            <a:endParaRPr lang="zh-CN" altLang="en-US"/>
          </a:p>
          <a:p>
            <a:r>
              <a:rPr lang="en-US" altLang="zh-CN"/>
              <a:t>windows</a:t>
            </a:r>
            <a:r>
              <a:rPr lang="zh-CN" altLang="en-US"/>
              <a:t>图像目录下不会产生这样的</a:t>
            </a:r>
            <a:r>
              <a:rPr lang="en-US" altLang="zh-CN"/>
              <a:t>BUG</a:t>
            </a:r>
            <a:r>
              <a:rPr lang="zh-CN" altLang="en-US"/>
              <a:t>，尽可放心</a:t>
            </a:r>
            <a:endParaRPr lang="zh-CN" altLang="en-US"/>
          </a:p>
          <a:p>
            <a:endParaRPr lang="zh-CN" altLang="en-US"/>
          </a:p>
        </p:txBody>
      </p:sp>
      <p:pic>
        <p:nvPicPr>
          <p:cNvPr id="4" name="图片 3" descr="截屏2020-12-06 13.25.02"/>
          <p:cNvPicPr>
            <a:picLocks noChangeAspect="1"/>
          </p:cNvPicPr>
          <p:nvPr/>
        </p:nvPicPr>
        <p:blipFill>
          <a:blip r:embed="rId1"/>
          <a:stretch>
            <a:fillRect/>
          </a:stretch>
        </p:blipFill>
        <p:spPr>
          <a:xfrm>
            <a:off x="641985" y="4232275"/>
            <a:ext cx="5041900" cy="1739900"/>
          </a:xfrm>
          <a:prstGeom prst="rect">
            <a:avLst/>
          </a:prstGeom>
        </p:spPr>
      </p:pic>
      <p:pic>
        <p:nvPicPr>
          <p:cNvPr id="5" name="图片 4" descr="截屏2020-12-06 13.25.13"/>
          <p:cNvPicPr>
            <a:picLocks noChangeAspect="1"/>
          </p:cNvPicPr>
          <p:nvPr/>
        </p:nvPicPr>
        <p:blipFill>
          <a:blip r:embed="rId2"/>
          <a:stretch>
            <a:fillRect/>
          </a:stretch>
        </p:blipFill>
        <p:spPr>
          <a:xfrm>
            <a:off x="6275070" y="4232275"/>
            <a:ext cx="4279900" cy="1219200"/>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rgbClr val="7030A0"/>
                </a:solidFill>
              </a:rPr>
              <a:t>上次二值化转换错了，这次河流流域转换成白色，其余地方转换成黑色</a:t>
            </a:r>
            <a:endParaRPr lang="zh-CN" altLang="en-US">
              <a:solidFill>
                <a:srgbClr val="7030A0"/>
              </a:solidFill>
            </a:endParaRPr>
          </a:p>
        </p:txBody>
      </p:sp>
      <p:sp>
        <p:nvSpPr>
          <p:cNvPr id="3" name="内容占位符 2"/>
          <p:cNvSpPr>
            <a:spLocks noGrp="1"/>
          </p:cNvSpPr>
          <p:nvPr>
            <p:ph idx="1"/>
          </p:nvPr>
        </p:nvSpPr>
        <p:spPr/>
        <p:txBody>
          <a:bodyPr/>
          <a:p>
            <a:r>
              <a:rPr lang="zh-CN" altLang="en-US"/>
              <a:t>代码转换就可以。</a:t>
            </a:r>
            <a:endParaRPr lang="zh-CN" altLang="en-US"/>
          </a:p>
          <a:p>
            <a:r>
              <a:rPr lang="zh-CN" altLang="en-US"/>
              <a:t>代码讲解演示</a:t>
            </a:r>
            <a:endParaRPr lang="zh-CN" altLang="en-US"/>
          </a:p>
        </p:txBody>
      </p:sp>
      <p:pic>
        <p:nvPicPr>
          <p:cNvPr id="4" name="图片 3" descr="截屏2020-12-12 19.45.34"/>
          <p:cNvPicPr>
            <a:picLocks noChangeAspect="1"/>
          </p:cNvPicPr>
          <p:nvPr/>
        </p:nvPicPr>
        <p:blipFill>
          <a:blip r:embed="rId1"/>
          <a:stretch>
            <a:fillRect/>
          </a:stretch>
        </p:blipFill>
        <p:spPr>
          <a:xfrm>
            <a:off x="4965700" y="2382520"/>
            <a:ext cx="6388100" cy="410527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olidFill>
                  <a:srgbClr val="7030A0"/>
                </a:solidFill>
                <a:sym typeface="+mn-ea"/>
              </a:rPr>
              <a:t>接下来用cv2.findContours扩展图像通道并且将其轮廓提取保存入contours中</a:t>
            </a:r>
            <a:endParaRPr lang="zh-CN" altLang="en-US">
              <a:solidFill>
                <a:srgbClr val="7030A0"/>
              </a:solidFill>
              <a:sym typeface="+mn-ea"/>
            </a:endParaRPr>
          </a:p>
        </p:txBody>
      </p:sp>
      <p:sp>
        <p:nvSpPr>
          <p:cNvPr id="3" name="内容占位符 2"/>
          <p:cNvSpPr>
            <a:spLocks noGrp="1"/>
          </p:cNvSpPr>
          <p:nvPr>
            <p:ph idx="1"/>
          </p:nvPr>
        </p:nvSpPr>
        <p:spPr/>
        <p:txBody>
          <a:bodyPr>
            <a:noAutofit/>
          </a:bodyPr>
          <a:p>
            <a:r>
              <a:rPr lang="zh-CN" altLang="en-US" sz="1600"/>
              <a:t>#先说输入！！！</a:t>
            </a:r>
            <a:endParaRPr lang="zh-CN" altLang="en-US" sz="1600"/>
          </a:p>
          <a:p>
            <a:r>
              <a:rPr lang="zh-CN" altLang="en-US" sz="1600"/>
              <a:t>#1.contour：带有轮廓信息的图像；2. cv2.RETR_TREE：提取轮廓后，输出轮廓信息的组织形式</a:t>
            </a:r>
            <a:endParaRPr lang="zh-CN" altLang="en-US" sz="1600"/>
          </a:p>
          <a:p>
            <a:r>
              <a:rPr lang="zh-CN" altLang="en-US" sz="1600"/>
              <a:t>#3.cv2.CHAIN_APPROX_SIMPLE：指定轮廓的近似办法（压缩水平方向，垂直方向，对角线方向的元素，只保留该方向的终点坐标）；</a:t>
            </a:r>
            <a:endParaRPr lang="zh-CN" altLang="en-US" sz="1600"/>
          </a:p>
          <a:p>
            <a:endParaRPr lang="zh-CN" altLang="en-US" sz="1600"/>
          </a:p>
          <a:p>
            <a:r>
              <a:rPr lang="zh-CN" altLang="en-US" sz="1600"/>
              <a:t>#再说输出</a:t>
            </a:r>
            <a:endParaRPr lang="zh-CN" altLang="en-US" sz="1600"/>
          </a:p>
          <a:p>
            <a:r>
              <a:rPr lang="zh-CN" altLang="en-US" sz="1600"/>
              <a:t># 1._  是跟输入contour类似的一张二值图</a:t>
            </a:r>
            <a:endParaRPr lang="zh-CN" altLang="en-US" sz="1600"/>
          </a:p>
          <a:p>
            <a:r>
              <a:rPr lang="zh-CN" altLang="en-US" sz="1600"/>
              <a:t>#2.contours：list结构，列表中每个元素代表一个边沿信息。</a:t>
            </a:r>
            <a:endParaRPr lang="zh-CN" altLang="en-US" sz="1600"/>
          </a:p>
          <a:p>
            <a:r>
              <a:rPr lang="zh-CN" altLang="en-US" sz="1600"/>
              <a:t># 每个元素是(x,1,2)的三维向量，x表示该条边沿里共有多少个像素点，第三维的那个“2”表示每个点的横、纵坐标；</a:t>
            </a:r>
            <a:endParaRPr lang="zh-CN" altLang="en-US" sz="1600"/>
          </a:p>
          <a:p>
            <a:r>
              <a:rPr lang="zh-CN" altLang="en-US" sz="1600"/>
              <a:t>#3.hierarchy：返回类型是(x,4)的二维ndarray。x和contours里的x是一样的意思。</a:t>
            </a:r>
            <a:endParaRPr lang="zh-CN" altLang="en-US" sz="1600"/>
          </a:p>
          <a:p>
            <a:r>
              <a:rPr lang="zh-CN" altLang="en-US" sz="1600"/>
              <a:t># 如果输入选择cv2.RETR_TREE，则以树形结构组织输出;</a:t>
            </a:r>
            <a:endParaRPr lang="zh-CN" altLang="en-US" sz="1600"/>
          </a:p>
          <a:p>
            <a:r>
              <a:rPr lang="zh-CN" altLang="en-US" sz="1600"/>
              <a:t># hierarchy的四列分别对应下一个轮廓编号、上一个轮廓编号、父轮廓编号、子轮廓编号，该值为负数表示没有对应项</a:t>
            </a:r>
            <a:endParaRPr lang="zh-CN" altLang="en-US" sz="160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571625"/>
          </a:xfrm>
        </p:spPr>
        <p:txBody>
          <a:bodyPr/>
          <a:p>
            <a:r>
              <a:rPr lang="zh-CN" altLang="en-US" sz="2400">
                <a:solidFill>
                  <a:srgbClr val="7030A0"/>
                </a:solidFill>
                <a:sym typeface="+mn-ea"/>
              </a:rPr>
              <a:t>第三阶段开始</a:t>
            </a:r>
            <a:r>
              <a:rPr lang="en-US" altLang="zh-CN" sz="2400">
                <a:solidFill>
                  <a:srgbClr val="7030A0"/>
                </a:solidFill>
                <a:sym typeface="+mn-ea"/>
              </a:rPr>
              <a:t>2020.12.06--2020.12.15</a:t>
            </a:r>
            <a:br>
              <a:rPr lang="en-US" altLang="zh-CN" sz="2400">
                <a:solidFill>
                  <a:srgbClr val="7030A0"/>
                </a:solidFill>
              </a:rPr>
            </a:br>
            <a:r>
              <a:rPr lang="en-US" altLang="zh-CN" sz="2400">
                <a:solidFill>
                  <a:srgbClr val="7030A0"/>
                </a:solidFill>
                <a:sym typeface="+mn-ea"/>
              </a:rPr>
              <a:t>image processing</a:t>
            </a:r>
            <a:r>
              <a:rPr lang="zh-CN" altLang="en-US" sz="2400">
                <a:solidFill>
                  <a:srgbClr val="7030A0"/>
                </a:solidFill>
                <a:sym typeface="+mn-ea"/>
              </a:rPr>
              <a:t>：</a:t>
            </a:r>
            <a:r>
              <a:rPr lang="en-US" altLang="zh-CN" sz="2400">
                <a:solidFill>
                  <a:srgbClr val="7030A0"/>
                </a:solidFill>
                <a:sym typeface="+mn-ea"/>
              </a:rPr>
              <a:t> </a:t>
            </a:r>
            <a:br>
              <a:rPr lang="en-US" altLang="zh-CN" sz="2400">
                <a:solidFill>
                  <a:srgbClr val="7030A0"/>
                </a:solidFill>
              </a:rPr>
            </a:br>
            <a:r>
              <a:rPr lang="en-US" altLang="zh-CN" sz="2400">
                <a:solidFill>
                  <a:srgbClr val="FF0000"/>
                </a:solidFill>
                <a:sym typeface="+mn-ea"/>
              </a:rPr>
              <a:t>a.</a:t>
            </a:r>
            <a:r>
              <a:rPr lang="zh-CN" altLang="en-US" sz="2400">
                <a:solidFill>
                  <a:srgbClr val="FF0000"/>
                </a:solidFill>
                <a:sym typeface="+mn-ea"/>
              </a:rPr>
              <a:t>轮廓提取测试</a:t>
            </a:r>
            <a:r>
              <a:rPr lang="zh-CN" altLang="en-US" sz="2400">
                <a:solidFill>
                  <a:srgbClr val="7030A0"/>
                </a:solidFill>
                <a:sym typeface="+mn-ea"/>
              </a:rPr>
              <a:t> </a:t>
            </a:r>
            <a:r>
              <a:rPr lang="en-US" altLang="zh-CN" sz="2400">
                <a:solidFill>
                  <a:srgbClr val="7030A0"/>
                </a:solidFill>
                <a:sym typeface="+mn-ea"/>
              </a:rPr>
              <a:t>b.</a:t>
            </a:r>
            <a:r>
              <a:rPr lang="zh-CN" altLang="en-US" sz="2400">
                <a:solidFill>
                  <a:srgbClr val="7030A0"/>
                </a:solidFill>
                <a:sym typeface="+mn-ea"/>
              </a:rPr>
              <a:t>将轮廓提取代码嵌入循环代码</a:t>
            </a:r>
            <a:r>
              <a:rPr lang="en-US" altLang="zh-CN" sz="2400">
                <a:solidFill>
                  <a:srgbClr val="7030A0"/>
                </a:solidFill>
                <a:sym typeface="+mn-ea"/>
              </a:rPr>
              <a:t>c.</a:t>
            </a:r>
            <a:r>
              <a:rPr lang="zh-CN" altLang="en-US" sz="2400">
                <a:solidFill>
                  <a:srgbClr val="7030A0"/>
                </a:solidFill>
                <a:sym typeface="+mn-ea"/>
              </a:rPr>
              <a:t>将流域标记 </a:t>
            </a:r>
            <a:r>
              <a:rPr lang="en-US" altLang="zh-CN" sz="2400">
                <a:solidFill>
                  <a:srgbClr val="7030A0"/>
                </a:solidFill>
                <a:sym typeface="+mn-ea"/>
              </a:rPr>
              <a:t>d.</a:t>
            </a:r>
            <a:r>
              <a:rPr lang="zh-CN" altLang="en-US" sz="2400">
                <a:solidFill>
                  <a:srgbClr val="7030A0"/>
                </a:solidFill>
                <a:sym typeface="+mn-ea"/>
              </a:rPr>
              <a:t>地图生成 </a:t>
            </a:r>
            <a:r>
              <a:rPr lang="en-US" altLang="zh-CN" sz="2400">
                <a:solidFill>
                  <a:srgbClr val="7030A0"/>
                </a:solidFill>
                <a:sym typeface="+mn-ea"/>
              </a:rPr>
              <a:t>e.</a:t>
            </a:r>
            <a:r>
              <a:rPr lang="zh-CN" altLang="en-US" sz="2400">
                <a:solidFill>
                  <a:srgbClr val="7030A0"/>
                </a:solidFill>
                <a:sym typeface="+mn-ea"/>
              </a:rPr>
              <a:t>输出成为数字地图，嵌入隐藏点等待数据开发 </a:t>
            </a:r>
            <a:endParaRPr lang="zh-CN" altLang="en-US" sz="4000">
              <a:solidFill>
                <a:srgbClr val="7030A0"/>
              </a:solidFill>
              <a:sym typeface="+mn-ea"/>
            </a:endParaRPr>
          </a:p>
        </p:txBody>
      </p:sp>
      <p:sp>
        <p:nvSpPr>
          <p:cNvPr id="3" name="内容占位符 2"/>
          <p:cNvSpPr>
            <a:spLocks noGrp="1"/>
          </p:cNvSpPr>
          <p:nvPr>
            <p:ph idx="1"/>
          </p:nvPr>
        </p:nvSpPr>
        <p:spPr>
          <a:xfrm>
            <a:off x="838200" y="2071370"/>
            <a:ext cx="10515600" cy="4105910"/>
          </a:xfrm>
        </p:spPr>
        <p:txBody>
          <a:bodyPr/>
          <a:p>
            <a:r>
              <a:rPr lang="zh-CN" altLang="en-US"/>
              <a:t>轮廓提取测试初步成功</a:t>
            </a:r>
            <a:endParaRPr lang="zh-CN" altLang="en-US"/>
          </a:p>
          <a:p>
            <a:r>
              <a:rPr lang="zh-CN" altLang="en-US"/>
              <a:t>如图：具体看演示</a:t>
            </a:r>
            <a:endParaRPr lang="zh-CN" altLang="en-US"/>
          </a:p>
          <a:p>
            <a:r>
              <a:rPr lang="zh-CN" altLang="en-US">
                <a:solidFill>
                  <a:srgbClr val="FF0000"/>
                </a:solidFill>
              </a:rPr>
              <a:t>字去除掉</a:t>
            </a:r>
            <a:endParaRPr lang="zh-CN" altLang="en-US">
              <a:solidFill>
                <a:srgbClr val="FF0000"/>
              </a:solidFill>
            </a:endParaRPr>
          </a:p>
        </p:txBody>
      </p:sp>
      <p:pic>
        <p:nvPicPr>
          <p:cNvPr id="4" name="图片 3" descr="截屏2020-12-06 13.33.05"/>
          <p:cNvPicPr>
            <a:picLocks noChangeAspect="1"/>
          </p:cNvPicPr>
          <p:nvPr/>
        </p:nvPicPr>
        <p:blipFill>
          <a:blip r:embed="rId1"/>
          <a:stretch>
            <a:fillRect/>
          </a:stretch>
        </p:blipFill>
        <p:spPr>
          <a:xfrm>
            <a:off x="4354195" y="2071370"/>
            <a:ext cx="6428105" cy="4240530"/>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7030A0"/>
                </a:solidFill>
              </a:rPr>
              <a:t>本周执行的任务是将其加入了循环代码，可以进行保存，一键执行</a:t>
            </a:r>
            <a:endParaRPr lang="zh-CN" altLang="en-US">
              <a:solidFill>
                <a:srgbClr val="7030A0"/>
              </a:solidFill>
            </a:endParaRPr>
          </a:p>
        </p:txBody>
      </p:sp>
      <p:sp>
        <p:nvSpPr>
          <p:cNvPr id="3" name="内容占位符 2"/>
          <p:cNvSpPr>
            <a:spLocks noGrp="1"/>
          </p:cNvSpPr>
          <p:nvPr>
            <p:ph idx="1"/>
          </p:nvPr>
        </p:nvSpPr>
        <p:spPr/>
        <p:txBody>
          <a:bodyPr/>
          <a:p>
            <a:pPr marL="0" indent="0">
              <a:buNone/>
            </a:pPr>
            <a:r>
              <a:rPr lang="en-US" altLang="zh-CN">
                <a:gradFill>
                  <a:gsLst>
                    <a:gs pos="0">
                      <a:srgbClr val="007BD3"/>
                    </a:gs>
                    <a:gs pos="100000">
                      <a:srgbClr val="034373"/>
                    </a:gs>
                  </a:gsLst>
                  <a:lin scaled="0"/>
                </a:gradFill>
              </a:rPr>
              <a:t>12</a:t>
            </a:r>
            <a:r>
              <a:rPr lang="zh-CN" altLang="en-US">
                <a:gradFill>
                  <a:gsLst>
                    <a:gs pos="0">
                      <a:srgbClr val="007BD3"/>
                    </a:gs>
                    <a:gs pos="100000">
                      <a:srgbClr val="034373"/>
                    </a:gs>
                  </a:gsLst>
                  <a:lin scaled="0"/>
                </a:gradFill>
              </a:rPr>
              <a:t>月</a:t>
            </a:r>
            <a:r>
              <a:rPr lang="en-US" altLang="zh-CN">
                <a:gradFill>
                  <a:gsLst>
                    <a:gs pos="0">
                      <a:srgbClr val="007BD3"/>
                    </a:gs>
                    <a:gs pos="100000">
                      <a:srgbClr val="034373"/>
                    </a:gs>
                  </a:gsLst>
                  <a:lin scaled="0"/>
                </a:gradFill>
              </a:rPr>
              <a:t>12</a:t>
            </a:r>
            <a:r>
              <a:rPr lang="zh-CN" altLang="en-US">
                <a:gradFill>
                  <a:gsLst>
                    <a:gs pos="0">
                      <a:srgbClr val="007BD3"/>
                    </a:gs>
                    <a:gs pos="100000">
                      <a:srgbClr val="034373"/>
                    </a:gs>
                  </a:gsLst>
                  <a:lin scaled="0"/>
                </a:gradFill>
              </a:rPr>
              <a:t>日：周会</a:t>
            </a:r>
            <a:endParaRPr lang="zh-CN" altLang="en-US"/>
          </a:p>
          <a:p>
            <a:pPr marL="0" indent="0">
              <a:buNone/>
            </a:pPr>
            <a:r>
              <a:rPr lang="en-US" altLang="zh-CN"/>
              <a:t>12.12--12.19</a:t>
            </a:r>
            <a:endParaRPr lang="zh-CN" altLang="en-US"/>
          </a:p>
          <a:p>
            <a:pPr marL="0" indent="0">
              <a:buNone/>
            </a:pPr>
            <a:r>
              <a:rPr lang="zh-CN" altLang="en-US"/>
              <a:t>老师下周要求：</a:t>
            </a:r>
            <a:endParaRPr lang="zh-CN" altLang="en-US"/>
          </a:p>
          <a:p>
            <a:pPr marL="0" indent="0">
              <a:buNone/>
            </a:pPr>
            <a:r>
              <a:rPr lang="en-US" altLang="zh-CN"/>
              <a:t>	1.</a:t>
            </a:r>
            <a:r>
              <a:rPr lang="zh-CN" altLang="en-US"/>
              <a:t>将全部字体抹除，而后添加完整轨迹</a:t>
            </a:r>
            <a:endParaRPr lang="zh-CN" altLang="en-US"/>
          </a:p>
          <a:p>
            <a:pPr marL="0" indent="0">
              <a:buNone/>
            </a:pPr>
            <a:r>
              <a:rPr lang="en-US" altLang="zh-CN"/>
              <a:t>	2.</a:t>
            </a:r>
            <a:r>
              <a:rPr lang="zh-CN" altLang="en-US"/>
              <a:t>将地图精度放大，字体可以充当水印（查文献）抹除，将其循环出来</a:t>
            </a:r>
            <a:endParaRPr lang="zh-CN" altLang="en-US"/>
          </a:p>
          <a:p>
            <a:pPr marL="0" indent="0">
              <a:buNone/>
            </a:pPr>
            <a:r>
              <a:rPr lang="en-US" altLang="zh-CN"/>
              <a:t>	3.autoCAD</a:t>
            </a:r>
            <a:r>
              <a:rPr lang="zh-CN" altLang="en-US"/>
              <a:t>的话，提供教程就可以实施，形成类似于</a:t>
            </a:r>
            <a:r>
              <a:rPr lang="en-US" altLang="zh-CN"/>
              <a:t>2.5D</a:t>
            </a:r>
            <a:r>
              <a:rPr lang="zh-CN" altLang="en-US"/>
              <a:t>的一个图像</a:t>
            </a:r>
            <a:endParaRPr lang="zh-CN" altLang="en-US"/>
          </a:p>
          <a:p>
            <a:pPr marL="0" indent="0">
              <a:buNone/>
            </a:pPr>
            <a:r>
              <a:rPr lang="zh-CN" altLang="en-US"/>
              <a:t>我自己的想法：</a:t>
            </a:r>
            <a:endParaRPr lang="zh-CN" altLang="en-US"/>
          </a:p>
          <a:p>
            <a:pPr marL="0" indent="0">
              <a:buNone/>
            </a:pPr>
            <a:r>
              <a:rPr lang="en-US" altLang="zh-CN"/>
              <a:t>	1.</a:t>
            </a:r>
            <a:r>
              <a:rPr lang="zh-CN" altLang="en-US"/>
              <a:t>可以集成</a:t>
            </a:r>
            <a:r>
              <a:rPr lang="en-US" altLang="zh-CN"/>
              <a:t>CV</a:t>
            </a:r>
            <a:r>
              <a:rPr lang="zh-CN" altLang="en-US"/>
              <a:t>中的一个去处噪点的方法，可以将其抹除</a:t>
            </a:r>
            <a:endParaRPr lang="zh-CN" altLang="en-US"/>
          </a:p>
          <a:p>
            <a:pPr marL="0" indent="0">
              <a:buNone/>
            </a:pPr>
            <a:r>
              <a:rPr lang="zh-CN" altLang="en-US">
                <a:solidFill>
                  <a:srgbClr val="FF0000"/>
                </a:solidFill>
              </a:rPr>
              <a:t>下周任务基本从这展开</a:t>
            </a:r>
            <a:endParaRPr lang="zh-CN" altLang="en-US">
              <a:solidFill>
                <a:srgbClr val="FF0000"/>
              </a:solidFill>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rgbClr val="7030A0"/>
                </a:solidFill>
              </a:rPr>
              <a:t>最近论文浏览（</a:t>
            </a:r>
            <a:r>
              <a:rPr lang="en-US" altLang="zh-CN">
                <a:solidFill>
                  <a:srgbClr val="7030A0"/>
                </a:solidFill>
              </a:rPr>
              <a:t>1.openCV</a:t>
            </a:r>
            <a:r>
              <a:rPr lang="zh-CN" altLang="en-US">
                <a:solidFill>
                  <a:srgbClr val="7030A0"/>
                </a:solidFill>
              </a:rPr>
              <a:t>原始解析论文）</a:t>
            </a:r>
            <a:endParaRPr lang="zh-CN" altLang="en-US">
              <a:solidFill>
                <a:srgbClr val="7030A0"/>
              </a:solidFill>
            </a:endParaRPr>
          </a:p>
        </p:txBody>
      </p:sp>
      <p:sp>
        <p:nvSpPr>
          <p:cNvPr id="3" name="内容占位符 2"/>
          <p:cNvSpPr>
            <a:spLocks noGrp="1"/>
          </p:cNvSpPr>
          <p:nvPr>
            <p:ph idx="1"/>
          </p:nvPr>
        </p:nvSpPr>
        <p:spPr/>
        <p:txBody>
          <a:bodyPr/>
          <a:p>
            <a:r>
              <a:rPr lang="zh-CN" altLang="en-US"/>
              <a:t>请看如图，通过对</a:t>
            </a:r>
            <a:r>
              <a:rPr lang="en-US" altLang="zh-CN"/>
              <a:t>opencv</a:t>
            </a:r>
            <a:r>
              <a:rPr lang="zh-CN" altLang="en-US"/>
              <a:t>原始论文的解析，初步可以得到</a:t>
            </a:r>
            <a:r>
              <a:rPr lang="en-US" altLang="zh-CN"/>
              <a:t>opencv</a:t>
            </a:r>
            <a:r>
              <a:rPr lang="zh-CN" altLang="en-US"/>
              <a:t>给予封装好的二值化像素方法，只需要修改参数，理解调用，就可以将图像轮廓二值化</a:t>
            </a:r>
            <a:endParaRPr lang="zh-CN" altLang="en-US"/>
          </a:p>
          <a:p>
            <a:r>
              <a:rPr lang="zh-CN" altLang="en-US"/>
              <a:t>原理：因为整个地图有色域值分布，而</a:t>
            </a:r>
            <a:r>
              <a:rPr lang="en-US" altLang="zh-CN"/>
              <a:t>BGR</a:t>
            </a:r>
            <a:r>
              <a:rPr lang="zh-CN" altLang="en-US"/>
              <a:t>中的</a:t>
            </a:r>
            <a:r>
              <a:rPr lang="en-US" altLang="zh-CN"/>
              <a:t>B</a:t>
            </a:r>
            <a:r>
              <a:rPr lang="zh-CN" altLang="en-US"/>
              <a:t>、</a:t>
            </a:r>
            <a:r>
              <a:rPr lang="en-US" altLang="zh-CN"/>
              <a:t>G</a:t>
            </a:r>
            <a:r>
              <a:rPr lang="zh-CN" altLang="en-US"/>
              <a:t>可以确定整个地图中流域的颜色，只需要利用</a:t>
            </a:r>
            <a:r>
              <a:rPr lang="en-US" altLang="zh-CN"/>
              <a:t>numpy</a:t>
            </a:r>
            <a:r>
              <a:rPr lang="zh-CN" altLang="en-US"/>
              <a:t>进行全局地图的扫描，将属于阈值的变为黑点</a:t>
            </a:r>
            <a:r>
              <a:rPr lang="en-US" altLang="zh-CN"/>
              <a:t>[0,0,0],</a:t>
            </a:r>
            <a:r>
              <a:rPr lang="zh-CN" altLang="en-US"/>
              <a:t>不属于阈值的变为白色</a:t>
            </a:r>
            <a:r>
              <a:rPr lang="en-US" altLang="zh-CN"/>
              <a:t>[255,255,255]</a:t>
            </a:r>
            <a:endParaRPr lang="en-US" altLang="zh-CN"/>
          </a:p>
        </p:txBody>
      </p:sp>
      <p:pic>
        <p:nvPicPr>
          <p:cNvPr id="4" name="图片 3" descr="截屏2020-12-06 13.25.02"/>
          <p:cNvPicPr>
            <a:picLocks noChangeAspect="1"/>
          </p:cNvPicPr>
          <p:nvPr/>
        </p:nvPicPr>
        <p:blipFill>
          <a:blip r:embed="rId1"/>
          <a:stretch>
            <a:fillRect/>
          </a:stretch>
        </p:blipFill>
        <p:spPr>
          <a:xfrm>
            <a:off x="838200" y="4301490"/>
            <a:ext cx="5041900" cy="173990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alphaModFix amt="5000"/>
          </a:blip>
          <a:srcRect t="7869" b="7869"/>
          <a:stretch>
            <a:fillRect/>
          </a:stretch>
        </p:blipFill>
        <p:spPr>
          <a:xfrm>
            <a:off x="-1" y="0"/>
            <a:ext cx="12192002" cy="6858000"/>
          </a:xfrm>
          <a:prstGeom prst="rect">
            <a:avLst/>
          </a:prstGeom>
        </p:spPr>
      </p:pic>
      <p:sp>
        <p:nvSpPr>
          <p:cNvPr id="2" name="矩形 1"/>
          <p:cNvSpPr/>
          <p:nvPr/>
        </p:nvSpPr>
        <p:spPr>
          <a:xfrm>
            <a:off x="0" y="575801"/>
            <a:ext cx="12192000" cy="2853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sp>
        <p:nvSpPr>
          <p:cNvPr id="3" name="矩形: 圆角 2"/>
          <p:cNvSpPr/>
          <p:nvPr/>
        </p:nvSpPr>
        <p:spPr>
          <a:xfrm>
            <a:off x="9147235" y="2456537"/>
            <a:ext cx="2521744" cy="3583215"/>
          </a:xfrm>
          <a:prstGeom prst="roundRect">
            <a:avLst>
              <a:gd name="adj" fmla="val 2838"/>
            </a:avLst>
          </a:prstGeom>
          <a:solidFill>
            <a:schemeClr val="bg1"/>
          </a:solidFill>
          <a:ln>
            <a:noFill/>
          </a:ln>
          <a:effectLst>
            <a:outerShdw blurRad="241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sp>
        <p:nvSpPr>
          <p:cNvPr id="4" name="矩形: 圆角 3"/>
          <p:cNvSpPr/>
          <p:nvPr/>
        </p:nvSpPr>
        <p:spPr>
          <a:xfrm>
            <a:off x="6292323" y="2456538"/>
            <a:ext cx="2521744" cy="3583215"/>
          </a:xfrm>
          <a:prstGeom prst="roundRect">
            <a:avLst>
              <a:gd name="adj" fmla="val 2838"/>
            </a:avLst>
          </a:prstGeom>
          <a:solidFill>
            <a:schemeClr val="bg1"/>
          </a:solidFill>
          <a:ln>
            <a:noFill/>
          </a:ln>
          <a:effectLst>
            <a:outerShdw blurRad="241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sp>
        <p:nvSpPr>
          <p:cNvPr id="5" name="矩形: 圆角 4"/>
          <p:cNvSpPr/>
          <p:nvPr/>
        </p:nvSpPr>
        <p:spPr>
          <a:xfrm>
            <a:off x="3427632" y="2456539"/>
            <a:ext cx="2521744" cy="3583215"/>
          </a:xfrm>
          <a:prstGeom prst="roundRect">
            <a:avLst>
              <a:gd name="adj" fmla="val 2838"/>
            </a:avLst>
          </a:prstGeom>
          <a:solidFill>
            <a:schemeClr val="bg1"/>
          </a:solidFill>
          <a:ln>
            <a:noFill/>
          </a:ln>
          <a:effectLst>
            <a:outerShdw blurRad="241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grpSp>
        <p:nvGrpSpPr>
          <p:cNvPr id="6" name="组合 5"/>
          <p:cNvGrpSpPr/>
          <p:nvPr/>
        </p:nvGrpSpPr>
        <p:grpSpPr>
          <a:xfrm>
            <a:off x="5102399" y="899110"/>
            <a:ext cx="1987202" cy="1225628"/>
            <a:chOff x="2090118" y="2413337"/>
            <a:chExt cx="1987202" cy="1225628"/>
          </a:xfrm>
        </p:grpSpPr>
        <p:sp>
          <p:nvSpPr>
            <p:cNvPr id="7" name="文本框 6"/>
            <p:cNvSpPr txBox="1"/>
            <p:nvPr/>
          </p:nvSpPr>
          <p:spPr>
            <a:xfrm>
              <a:off x="2090118" y="2413337"/>
              <a:ext cx="1987202"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目录</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文本框 7"/>
            <p:cNvSpPr txBox="1"/>
            <p:nvPr/>
          </p:nvSpPr>
          <p:spPr>
            <a:xfrm>
              <a:off x="2164217" y="3300411"/>
              <a:ext cx="1871663"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思源黑体 CN Light" panose="020B0300000000000000"/>
                  <a:cs typeface="+mn-cs"/>
                </a:rPr>
                <a:t>CONTENTS</a:t>
              </a:r>
              <a:endParaRPr kumimoji="0"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思源黑体 CN Light" panose="020B0300000000000000"/>
                <a:cs typeface="+mn-cs"/>
              </a:endParaRPr>
            </a:p>
          </p:txBody>
        </p:sp>
      </p:grpSp>
      <p:cxnSp>
        <p:nvCxnSpPr>
          <p:cNvPr id="9" name="直接连接符 8"/>
          <p:cNvCxnSpPr/>
          <p:nvPr/>
        </p:nvCxnSpPr>
        <p:spPr>
          <a:xfrm>
            <a:off x="7266214" y="1417323"/>
            <a:ext cx="4925786" cy="0"/>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0" y="1417323"/>
            <a:ext cx="4925786" cy="0"/>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12" name="矩形: 圆角 11"/>
          <p:cNvSpPr/>
          <p:nvPr/>
        </p:nvSpPr>
        <p:spPr>
          <a:xfrm>
            <a:off x="550220" y="2456536"/>
            <a:ext cx="2521744" cy="3583215"/>
          </a:xfrm>
          <a:prstGeom prst="roundRect">
            <a:avLst>
              <a:gd name="adj" fmla="val 2838"/>
            </a:avLst>
          </a:prstGeom>
          <a:solidFill>
            <a:schemeClr val="bg1"/>
          </a:solidFill>
          <a:ln>
            <a:noFill/>
          </a:ln>
          <a:effectLst>
            <a:outerShdw blurRad="2413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panose="020B0300000000000000"/>
              <a:ea typeface="思源黑体 CN Light" panose="020B0300000000000000"/>
              <a:cs typeface="+mn-cs"/>
            </a:endParaRPr>
          </a:p>
        </p:txBody>
      </p:sp>
      <p:sp>
        <p:nvSpPr>
          <p:cNvPr id="30" name="文本框 29"/>
          <p:cNvSpPr txBox="1"/>
          <p:nvPr/>
        </p:nvSpPr>
        <p:spPr>
          <a:xfrm>
            <a:off x="659499" y="4607412"/>
            <a:ext cx="2434966" cy="369332"/>
          </a:xfrm>
          <a:prstGeom prst="rect">
            <a:avLst/>
          </a:prstGeom>
          <a:noFill/>
        </p:spPr>
        <p:txBody>
          <a:bodyPr wrap="square" rtlCol="0">
            <a:spAutoFit/>
          </a:bodyPr>
          <a:lstStyle/>
          <a:p>
            <a:pPr lvl="0">
              <a:defRPr/>
            </a:pPr>
            <a:r>
              <a:rPr lang="zh-CN" altLang="en-US" spc="400" dirty="0">
                <a:solidFill>
                  <a:srgbClr val="C00000"/>
                </a:solidFill>
                <a:latin typeface="思源黑体 CN Bold" panose="020B0800000000000000" pitchFamily="34" charset="-122"/>
                <a:ea typeface="思源黑体 CN Bold" panose="020B0800000000000000" pitchFamily="34" charset="-122"/>
              </a:rPr>
              <a:t>选题的背景与意义</a:t>
            </a:r>
            <a:endParaRPr kumimoji="0" lang="zh-CN" altLang="en-US" b="0" i="0" u="none" strike="noStrike" kern="1200" cap="none" spc="40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sp>
        <p:nvSpPr>
          <p:cNvPr id="35" name="文本框 34"/>
          <p:cNvSpPr txBox="1"/>
          <p:nvPr/>
        </p:nvSpPr>
        <p:spPr>
          <a:xfrm>
            <a:off x="3682061" y="4607412"/>
            <a:ext cx="2501811" cy="369332"/>
          </a:xfrm>
          <a:prstGeom prst="rect">
            <a:avLst/>
          </a:prstGeom>
          <a:noFill/>
        </p:spPr>
        <p:txBody>
          <a:bodyPr wrap="square" rtlCol="0">
            <a:spAutoFit/>
          </a:bodyPr>
          <a:lstStyle/>
          <a:p>
            <a:pPr lvl="0">
              <a:defRPr/>
            </a:pPr>
            <a:r>
              <a:rPr lang="zh-CN" altLang="en-US" spc="400" dirty="0">
                <a:solidFill>
                  <a:srgbClr val="C00000"/>
                </a:solidFill>
                <a:latin typeface="思源黑体 CN Bold" panose="020B0800000000000000" pitchFamily="34" charset="-122"/>
                <a:ea typeface="思源黑体 CN Bold" panose="020B0800000000000000" pitchFamily="34" charset="-122"/>
              </a:rPr>
              <a:t>研究方法及过程</a:t>
            </a:r>
            <a:endParaRPr kumimoji="0" lang="zh-CN" altLang="en-US" b="0" i="0" u="none" strike="noStrike" kern="1200" cap="none" spc="40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sp>
        <p:nvSpPr>
          <p:cNvPr id="36" name="文本框 35"/>
          <p:cNvSpPr txBox="1"/>
          <p:nvPr/>
        </p:nvSpPr>
        <p:spPr>
          <a:xfrm>
            <a:off x="6526819" y="4607412"/>
            <a:ext cx="2197294" cy="369332"/>
          </a:xfrm>
          <a:prstGeom prst="rect">
            <a:avLst/>
          </a:prstGeom>
          <a:noFill/>
        </p:spPr>
        <p:txBody>
          <a:bodyPr wrap="square" rtlCol="0">
            <a:spAutoFit/>
          </a:bodyPr>
          <a:lstStyle/>
          <a:p>
            <a:pPr lvl="0">
              <a:defRPr/>
            </a:pPr>
            <a:r>
              <a:rPr lang="zh-CN" altLang="en-US" spc="400" dirty="0">
                <a:solidFill>
                  <a:srgbClr val="C00000"/>
                </a:solidFill>
                <a:latin typeface="思源黑体 CN Bold" panose="020B0800000000000000" pitchFamily="34" charset="-122"/>
                <a:ea typeface="思源黑体 CN Bold" panose="020B0800000000000000" pitchFamily="34" charset="-122"/>
              </a:rPr>
              <a:t>成果展示及应用</a:t>
            </a:r>
            <a:endParaRPr kumimoji="0" lang="zh-CN" altLang="en-US" b="0" i="0" u="none" strike="noStrike" kern="1200" cap="none" spc="40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sp>
        <p:nvSpPr>
          <p:cNvPr id="37" name="文本框 36"/>
          <p:cNvSpPr txBox="1"/>
          <p:nvPr/>
        </p:nvSpPr>
        <p:spPr>
          <a:xfrm>
            <a:off x="9364136" y="4607412"/>
            <a:ext cx="2501811" cy="369332"/>
          </a:xfrm>
          <a:prstGeom prst="rect">
            <a:avLst/>
          </a:prstGeom>
          <a:noFill/>
        </p:spPr>
        <p:txBody>
          <a:bodyPr wrap="square" rtlCol="0">
            <a:spAutoFit/>
          </a:bodyPr>
          <a:lstStyle/>
          <a:p>
            <a:pPr lvl="0">
              <a:defRPr/>
            </a:pPr>
            <a:r>
              <a:rPr lang="zh-CN" altLang="en-US" spc="400" dirty="0">
                <a:solidFill>
                  <a:srgbClr val="C00000"/>
                </a:solidFill>
                <a:latin typeface="思源黑体 CN Bold" panose="020B0800000000000000" pitchFamily="34" charset="-122"/>
                <a:ea typeface="思源黑体 CN Bold" panose="020B0800000000000000" pitchFamily="34" charset="-122"/>
              </a:rPr>
              <a:t>论文总结与致谢</a:t>
            </a:r>
            <a:endParaRPr kumimoji="0" lang="zh-CN" altLang="en-US" b="0" i="0" u="none" strike="noStrike" kern="1200" cap="none" spc="400" normalizeH="0" baseline="0" noProof="0" dirty="0">
              <a:ln>
                <a:noFill/>
              </a:ln>
              <a:solidFill>
                <a:srgbClr val="C00000"/>
              </a:solidFill>
              <a:effectLst/>
              <a:uLnTx/>
              <a:uFillTx/>
              <a:latin typeface="思源黑体 CN Bold" panose="020B0800000000000000" pitchFamily="34" charset="-122"/>
              <a:ea typeface="思源黑体 CN Bold" panose="020B0800000000000000" pitchFamily="34" charset="-122"/>
            </a:endParaRPr>
          </a:p>
        </p:txBody>
      </p:sp>
      <p:pic>
        <p:nvPicPr>
          <p:cNvPr id="39" name="图形 3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1217" y="3196436"/>
            <a:ext cx="915138" cy="915138"/>
          </a:xfrm>
          <a:prstGeom prst="rect">
            <a:avLst/>
          </a:prstGeom>
        </p:spPr>
      </p:pic>
      <p:pic>
        <p:nvPicPr>
          <p:cNvPr id="43" name="图形 4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0033" y="3290460"/>
            <a:ext cx="819688" cy="752008"/>
          </a:xfrm>
          <a:prstGeom prst="rect">
            <a:avLst/>
          </a:prstGeom>
        </p:spPr>
      </p:pic>
      <p:pic>
        <p:nvPicPr>
          <p:cNvPr id="49" name="图形 4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5645" y="3181122"/>
            <a:ext cx="945766" cy="945766"/>
          </a:xfrm>
          <a:prstGeom prst="rect">
            <a:avLst/>
          </a:prstGeom>
        </p:spPr>
      </p:pic>
      <p:pic>
        <p:nvPicPr>
          <p:cNvPr id="51" name="图形 5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92736" y="3177711"/>
            <a:ext cx="978664" cy="978664"/>
          </a:xfrm>
          <a:prstGeom prst="rect">
            <a:avLst/>
          </a:prstGeom>
        </p:spPr>
      </p:pic>
    </p:spTree>
    <p:custDataLst>
      <p:tags r:id="rId1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olidFill>
                  <a:srgbClr val="7030A0"/>
                </a:solidFill>
                <a:sym typeface="+mn-ea"/>
              </a:rPr>
              <a:t>最近论文浏览（</a:t>
            </a:r>
            <a:r>
              <a:rPr lang="en-US" altLang="zh-CN">
                <a:solidFill>
                  <a:srgbClr val="7030A0"/>
                </a:solidFill>
                <a:sym typeface="+mn-ea"/>
              </a:rPr>
              <a:t>2.</a:t>
            </a:r>
            <a:r>
              <a:rPr lang="zh-CN" altLang="en-US">
                <a:solidFill>
                  <a:srgbClr val="7030A0"/>
                </a:solidFill>
                <a:sym typeface="+mn-ea"/>
              </a:rPr>
              <a:t>基于深度学习的</a:t>
            </a:r>
            <a:r>
              <a:rPr lang="en-US" altLang="zh-CN">
                <a:solidFill>
                  <a:srgbClr val="7030A0"/>
                </a:solidFill>
                <a:sym typeface="+mn-ea"/>
              </a:rPr>
              <a:t>fast-RCNN</a:t>
            </a:r>
            <a:r>
              <a:rPr lang="zh-CN" altLang="en-US">
                <a:solidFill>
                  <a:srgbClr val="7030A0"/>
                </a:solidFill>
                <a:sym typeface="+mn-ea"/>
              </a:rPr>
              <a:t>卷积识别流域论文）</a:t>
            </a:r>
            <a:endParaRPr lang="zh-CN" altLang="en-US"/>
          </a:p>
        </p:txBody>
      </p:sp>
      <p:sp>
        <p:nvSpPr>
          <p:cNvPr id="3" name="内容占位符 2"/>
          <p:cNvSpPr>
            <a:spLocks noGrp="1"/>
          </p:cNvSpPr>
          <p:nvPr>
            <p:ph idx="1"/>
          </p:nvPr>
        </p:nvSpPr>
        <p:spPr/>
        <p:txBody>
          <a:bodyPr/>
          <a:p>
            <a:r>
              <a:rPr lang="zh-CN" altLang="en-US"/>
              <a:t>如果以后深入研究，增加导向，地图识别简单直接</a:t>
            </a:r>
            <a:endParaRPr lang="zh-CN" altLang="en-US"/>
          </a:p>
          <a:p>
            <a:r>
              <a:rPr lang="zh-CN" altLang="en-US"/>
              <a:t>只需要增加几层卷积，便可以轻松识别图像，并且效果越来越好，目前正在研究阶段</a:t>
            </a:r>
            <a:endParaRPr lang="zh-CN" altLang="en-US"/>
          </a:p>
        </p:txBody>
      </p:sp>
      <p:pic>
        <p:nvPicPr>
          <p:cNvPr id="4" name="图片 3" descr="截屏2020-12-06 13.46.54"/>
          <p:cNvPicPr>
            <a:picLocks noChangeAspect="1"/>
          </p:cNvPicPr>
          <p:nvPr/>
        </p:nvPicPr>
        <p:blipFill>
          <a:blip r:embed="rId1"/>
          <a:stretch>
            <a:fillRect/>
          </a:stretch>
        </p:blipFill>
        <p:spPr>
          <a:xfrm>
            <a:off x="1890395" y="3003550"/>
            <a:ext cx="7499350" cy="3568700"/>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solidFill>
                  <a:srgbClr val="7030A0"/>
                </a:solidFill>
              </a:rPr>
              <a:t>备用方案①：基于</a:t>
            </a:r>
            <a:r>
              <a:rPr lang="en-US" altLang="zh-CN">
                <a:solidFill>
                  <a:srgbClr val="7030A0"/>
                </a:solidFill>
              </a:rPr>
              <a:t>python</a:t>
            </a:r>
            <a:r>
              <a:rPr lang="zh-CN" altLang="en-US">
                <a:solidFill>
                  <a:srgbClr val="7030A0"/>
                </a:solidFill>
              </a:rPr>
              <a:t>实现的Java开源GIS系统</a:t>
            </a:r>
            <a:endParaRPr lang="zh-CN" altLang="en-US">
              <a:solidFill>
                <a:srgbClr val="7030A0"/>
              </a:solidFill>
            </a:endParaRPr>
          </a:p>
        </p:txBody>
      </p:sp>
      <p:sp>
        <p:nvSpPr>
          <p:cNvPr id="3" name="内容占位符 2"/>
          <p:cNvSpPr>
            <a:spLocks noGrp="1"/>
          </p:cNvSpPr>
          <p:nvPr>
            <p:ph idx="1"/>
          </p:nvPr>
        </p:nvSpPr>
        <p:spPr/>
        <p:txBody>
          <a:bodyPr/>
          <a:p>
            <a:r>
              <a:rPr lang="zh-CN" altLang="en-US"/>
              <a:t>有智能识别</a:t>
            </a:r>
            <a:r>
              <a:rPr lang="en-US" altLang="zh-CN"/>
              <a:t>Java</a:t>
            </a:r>
            <a:r>
              <a:rPr lang="zh-CN" altLang="en-US"/>
              <a:t>作为世界上最火的语言之一，在地图领域也有所涉及</a:t>
            </a:r>
            <a:endParaRPr lang="zh-CN" altLang="en-US"/>
          </a:p>
          <a:p>
            <a:r>
              <a:rPr lang="zh-CN" altLang="en-US"/>
              <a:t>拥有</a:t>
            </a:r>
            <a:r>
              <a:rPr lang="en-US" altLang="zh-CN"/>
              <a:t>GIS</a:t>
            </a:r>
            <a:r>
              <a:rPr lang="zh-CN" altLang="en-US"/>
              <a:t>的开源库（得仔细研究）</a:t>
            </a:r>
            <a:endParaRPr lang="zh-CN" altLang="en-US"/>
          </a:p>
          <a:p>
            <a:r>
              <a:rPr lang="zh-CN" altLang="en-US"/>
              <a:t>https://blog.csdn.net/Apache012/article/details/9325317?utm_source=blogxgwz9</a:t>
            </a:r>
            <a:endParaRPr lang="zh-CN" altLang="en-US"/>
          </a:p>
          <a:p>
            <a:r>
              <a:rPr lang="en-US" altLang="zh-CN"/>
              <a:t>但是其中不懂的技术栈太多，且方法老旧，不如Python</a:t>
            </a:r>
            <a:r>
              <a:rPr lang="zh-CN" altLang="en-US"/>
              <a:t>方法</a:t>
            </a:r>
            <a:endParaRPr lang="zh-CN" altLang="en-US"/>
          </a:p>
          <a:p>
            <a:r>
              <a:rPr lang="zh-CN" altLang="en-US"/>
              <a:t>https://github.com/OSGeo/grass（</a:t>
            </a:r>
            <a:r>
              <a:rPr lang="en-US" altLang="zh-CN"/>
              <a:t>C</a:t>
            </a:r>
            <a:r>
              <a:rPr lang="zh-CN" altLang="en-US"/>
              <a:t>语言）</a:t>
            </a:r>
            <a:endParaRPr lang="zh-CN" altLang="en-US"/>
          </a:p>
          <a:p>
            <a:r>
              <a:rPr lang="zh-CN" altLang="en-US"/>
              <a:t>https://github.com/nextgis/dhi/wiki/Install-GRASS#grass-gis</a:t>
            </a:r>
            <a:endParaRPr lang="zh-CN" altLang="en-US"/>
          </a:p>
          <a:p>
            <a:r>
              <a:rPr lang="zh-CN" altLang="en-US"/>
              <a:t>可以参考</a:t>
            </a:r>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39750" y="-202565"/>
            <a:ext cx="10515600" cy="1325563"/>
          </a:xfrm>
        </p:spPr>
        <p:txBody>
          <a:bodyPr/>
          <a:p>
            <a:r>
              <a:rPr lang="zh-CN" altLang="en-US" sz="3600"/>
              <a:t>流域模型的快速建立</a:t>
            </a:r>
            <a:endParaRPr lang="zh-CN" altLang="en-US" sz="3600"/>
          </a:p>
        </p:txBody>
      </p:sp>
      <p:pic>
        <p:nvPicPr>
          <p:cNvPr id="6" name="图片 5"/>
          <p:cNvPicPr>
            <a:picLocks noChangeAspect="1"/>
          </p:cNvPicPr>
          <p:nvPr/>
        </p:nvPicPr>
        <p:blipFill>
          <a:blip r:embed="rId1"/>
          <a:srcRect t="3333" b="13889"/>
          <a:stretch>
            <a:fillRect/>
          </a:stretch>
        </p:blipFill>
        <p:spPr>
          <a:xfrm>
            <a:off x="112395" y="1315085"/>
            <a:ext cx="8682355" cy="4043045"/>
          </a:xfrm>
          <a:prstGeom prst="rect">
            <a:avLst/>
          </a:prstGeom>
        </p:spPr>
      </p:pic>
      <p:sp>
        <p:nvSpPr>
          <p:cNvPr id="7" name="文本框 6"/>
          <p:cNvSpPr txBox="1"/>
          <p:nvPr/>
        </p:nvSpPr>
        <p:spPr>
          <a:xfrm>
            <a:off x="8939530" y="566420"/>
            <a:ext cx="2962910" cy="5077460"/>
          </a:xfrm>
          <a:prstGeom prst="rect">
            <a:avLst/>
          </a:prstGeom>
          <a:noFill/>
        </p:spPr>
        <p:txBody>
          <a:bodyPr wrap="square" rtlCol="0">
            <a:spAutoFit/>
          </a:bodyPr>
          <a:p>
            <a:r>
              <a:rPr lang="zh-CN" altLang="en-US">
                <a:sym typeface="+mn-ea"/>
              </a:rPr>
              <a:t>需要解决的问题：如何通过对流域图纸的扫描，图像识别和模型构建，快速的将流域的水域模型构建出来。</a:t>
            </a:r>
            <a:endParaRPr lang="zh-CN" altLang="en-US">
              <a:sym typeface="+mn-ea"/>
            </a:endParaRPr>
          </a:p>
          <a:p>
            <a:endParaRPr lang="en-US" altLang="zh-CN"/>
          </a:p>
          <a:p>
            <a:r>
              <a:rPr lang="en-US" altLang="zh-CN"/>
              <a:t>1. </a:t>
            </a:r>
            <a:r>
              <a:rPr lang="zh-CN" altLang="en-US"/>
              <a:t>将天蓝色的流域中的河流湖泊识别出来</a:t>
            </a:r>
            <a:endParaRPr lang="zh-CN" altLang="en-US"/>
          </a:p>
          <a:p>
            <a:endParaRPr lang="zh-CN" altLang="en-US"/>
          </a:p>
          <a:p>
            <a:r>
              <a:rPr lang="en-US" altLang="zh-CN"/>
              <a:t>2. </a:t>
            </a:r>
            <a:r>
              <a:rPr lang="zh-CN" altLang="en-US"/>
              <a:t>对被公路、铁路、文字覆盖住的部分水域进行推算。</a:t>
            </a:r>
            <a:endParaRPr lang="zh-CN" altLang="en-US"/>
          </a:p>
          <a:p>
            <a:endParaRPr lang="zh-CN" altLang="en-US"/>
          </a:p>
          <a:p>
            <a:r>
              <a:rPr lang="en-US" altLang="zh-CN"/>
              <a:t>3. </a:t>
            </a:r>
            <a:r>
              <a:rPr lang="zh-CN" altLang="en-US"/>
              <a:t>在</a:t>
            </a:r>
            <a:r>
              <a:rPr lang="en-US" altLang="zh-CN"/>
              <a:t>CAD</a:t>
            </a:r>
            <a:r>
              <a:rPr lang="zh-CN" altLang="en-US"/>
              <a:t>内将流域模型构建出来（如何自动的在程序中或</a:t>
            </a:r>
            <a:r>
              <a:rPr lang="en-US" altLang="zh-CN"/>
              <a:t>CAD</a:t>
            </a:r>
            <a:r>
              <a:rPr lang="zh-CN" altLang="en-US"/>
              <a:t>软件中生成，需要调研和思考）</a:t>
            </a:r>
            <a:endParaRPr lang="zh-CN" altLang="en-US"/>
          </a:p>
          <a:p>
            <a:r>
              <a:rPr lang="en-US" altLang="zh-CN"/>
              <a:t>4.</a:t>
            </a:r>
            <a:r>
              <a:rPr lang="zh-CN" altLang="en-US"/>
              <a:t>寻求论文：地图的提取和建模</a:t>
            </a:r>
            <a:endParaRPr lang="zh-CN" altLang="en-US"/>
          </a:p>
          <a:p>
            <a:endParaRPr lang="zh-CN" altLang="en-US"/>
          </a:p>
        </p:txBody>
      </p:sp>
      <p:sp>
        <p:nvSpPr>
          <p:cNvPr id="8" name="文本框 7"/>
          <p:cNvSpPr txBox="1"/>
          <p:nvPr/>
        </p:nvSpPr>
        <p:spPr>
          <a:xfrm>
            <a:off x="224155" y="5478780"/>
            <a:ext cx="11482705" cy="922020"/>
          </a:xfrm>
          <a:prstGeom prst="rect">
            <a:avLst/>
          </a:prstGeom>
          <a:noFill/>
        </p:spPr>
        <p:txBody>
          <a:bodyPr wrap="square" rtlCol="0" anchor="t">
            <a:spAutoFit/>
          </a:bodyPr>
          <a:p>
            <a:pPr marL="285750" indent="-285750" algn="l">
              <a:buFont typeface="Arial" panose="020B0604020202090204" pitchFamily="34" charset="0"/>
              <a:buChar char="•"/>
            </a:pPr>
            <a:r>
              <a:rPr lang="zh-CN">
                <a:sym typeface="+mn-ea"/>
              </a:rPr>
              <a:t>流域图的特点：</a:t>
            </a:r>
            <a:r>
              <a:rPr lang="en-US" altLang="zh-CN">
                <a:sym typeface="+mn-ea"/>
              </a:rPr>
              <a:t>1.</a:t>
            </a:r>
            <a:r>
              <a:rPr lang="zh-CN" altLang="en-US">
                <a:sym typeface="+mn-ea"/>
              </a:rPr>
              <a:t>均为标准比例尺。</a:t>
            </a:r>
            <a:r>
              <a:rPr lang="en-US" altLang="zh-CN">
                <a:sym typeface="+mn-ea"/>
              </a:rPr>
              <a:t>2.</a:t>
            </a:r>
            <a:r>
              <a:rPr lang="zh-CN" altLang="en-US">
                <a:sym typeface="+mn-ea"/>
              </a:rPr>
              <a:t>水域标注使用同一颜色。</a:t>
            </a:r>
            <a:r>
              <a:rPr lang="en-US" altLang="zh-CN">
                <a:sym typeface="+mn-ea"/>
              </a:rPr>
              <a:t>3. </a:t>
            </a:r>
            <a:r>
              <a:rPr lang="zh-CN" altLang="en-US">
                <a:sym typeface="+mn-ea"/>
              </a:rPr>
              <a:t>文字标注方式也较为标准。</a:t>
            </a:r>
            <a:endParaRPr lang="zh-CN" altLang="en-US">
              <a:sym typeface="+mn-ea"/>
            </a:endParaRPr>
          </a:p>
          <a:p>
            <a:pPr marL="285750" indent="-285750" algn="l">
              <a:buFont typeface="Arial" panose="020B0604020202090204" pitchFamily="34" charset="0"/>
              <a:buChar char="•"/>
            </a:pPr>
            <a:endParaRPr lang="zh-CN" altLang="en-US">
              <a:sym typeface="+mn-ea"/>
            </a:endParaRPr>
          </a:p>
          <a:p>
            <a:pPr marL="285750" indent="-285750" algn="l">
              <a:buFont typeface="Arial" panose="020B0604020202090204" pitchFamily="34" charset="0"/>
              <a:buChar char="•"/>
            </a:pPr>
            <a:r>
              <a:rPr lang="zh-CN" altLang="en-US">
                <a:sym typeface="+mn-ea"/>
              </a:rPr>
              <a:t>全国县级单位</a:t>
            </a:r>
            <a:r>
              <a:rPr lang="en-US" altLang="zh-CN">
                <a:sym typeface="+mn-ea"/>
              </a:rPr>
              <a:t>1600</a:t>
            </a:r>
            <a:r>
              <a:rPr lang="zh-CN" altLang="en-US">
                <a:sym typeface="+mn-ea"/>
              </a:rPr>
              <a:t>多个，乡镇级单位</a:t>
            </a:r>
            <a:r>
              <a:rPr lang="en-US" altLang="zh-CN">
                <a:sym typeface="+mn-ea"/>
              </a:rPr>
              <a:t>41000</a:t>
            </a:r>
            <a:r>
              <a:rPr lang="zh-CN" altLang="en-US">
                <a:sym typeface="+mn-ea"/>
              </a:rPr>
              <a:t>多个，河长</a:t>
            </a:r>
            <a:r>
              <a:rPr lang="en-US" altLang="zh-CN">
                <a:sym typeface="+mn-ea"/>
              </a:rPr>
              <a:t>100</a:t>
            </a:r>
            <a:r>
              <a:rPr lang="zh-CN" altLang="en-US">
                <a:sym typeface="+mn-ea"/>
              </a:rPr>
              <a:t>万人以上。信息化需求极其旺盛。</a:t>
            </a:r>
            <a:r>
              <a:rPr lang="en-US" altLang="zh-CN">
                <a:sym typeface="+mn-ea"/>
              </a:rPr>
              <a:t> </a:t>
            </a:r>
            <a:endParaRPr lang="en-US" altLang="zh-CN">
              <a:sym typeface="+mn-ea"/>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olidFill>
                  <a:srgbClr val="7030A0"/>
                </a:solidFill>
              </a:rPr>
              <a:t>可以通过识别高德地图图像，然后给河长创建标识度很高的智能识别图像</a:t>
            </a:r>
            <a:endParaRPr lang="zh-CN" altLang="en-US">
              <a:solidFill>
                <a:srgbClr val="7030A0"/>
              </a:solidFill>
            </a:endParaRPr>
          </a:p>
        </p:txBody>
      </p:sp>
      <p:sp>
        <p:nvSpPr>
          <p:cNvPr id="3" name="内容占位符 2"/>
          <p:cNvSpPr>
            <a:spLocks noGrp="1"/>
          </p:cNvSpPr>
          <p:nvPr>
            <p:ph idx="1"/>
          </p:nvPr>
        </p:nvSpPr>
        <p:spPr/>
        <p:txBody>
          <a:bodyPr/>
          <a:p>
            <a:pPr marL="0" indent="0">
              <a:buNone/>
            </a:pPr>
            <a:r>
              <a:rPr lang="zh-CN" altLang="en-US"/>
              <a:t>先识别很长的一段</a:t>
            </a:r>
            <a:endParaRPr lang="zh-CN" altLang="en-US"/>
          </a:p>
          <a:p>
            <a:pPr marL="0" indent="0">
              <a:buNone/>
            </a:pPr>
            <a:r>
              <a:rPr lang="zh-CN" altLang="en-US"/>
              <a:t>在识别切片一段，然后组合拼接</a:t>
            </a:r>
            <a:endParaRPr lang="zh-CN" altLang="en-US"/>
          </a:p>
          <a:p>
            <a:pPr marL="0" indent="0">
              <a:buNone/>
            </a:pPr>
            <a:r>
              <a:rPr lang="zh-CN" altLang="en-US"/>
              <a:t>实现全部河流甄别</a:t>
            </a:r>
            <a:endParaRPr lang="zh-CN" altLang="en-US"/>
          </a:p>
          <a:p>
            <a:pPr marL="0" indent="0">
              <a:buNone/>
            </a:pPr>
            <a:r>
              <a:rPr lang="zh-CN" altLang="en-US"/>
              <a:t>配合王晓雯的图像数据处理</a:t>
            </a:r>
            <a:endParaRPr lang="zh-CN" altLang="en-US"/>
          </a:p>
          <a:p>
            <a:pPr marL="0" indent="0">
              <a:buNone/>
            </a:pPr>
            <a:r>
              <a:rPr lang="zh-CN" altLang="en-US"/>
              <a:t>可以很短时间的提供内容</a:t>
            </a:r>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66065" y="-191770"/>
            <a:ext cx="10515600" cy="1325563"/>
          </a:xfrm>
        </p:spPr>
        <p:txBody>
          <a:bodyPr/>
          <a:p>
            <a:r>
              <a:rPr lang="zh-CN" altLang="en-US" sz="3600"/>
              <a:t>目标样例</a:t>
            </a:r>
            <a:endParaRPr lang="zh-CN" altLang="en-US" sz="3600"/>
          </a:p>
        </p:txBody>
      </p:sp>
      <p:pic>
        <p:nvPicPr>
          <p:cNvPr id="4" name="图片 3"/>
          <p:cNvPicPr>
            <a:picLocks noChangeAspect="1"/>
          </p:cNvPicPr>
          <p:nvPr/>
        </p:nvPicPr>
        <p:blipFill>
          <a:blip r:embed="rId1"/>
          <a:srcRect t="6123"/>
          <a:stretch>
            <a:fillRect/>
          </a:stretch>
        </p:blipFill>
        <p:spPr>
          <a:xfrm>
            <a:off x="1710055" y="1134110"/>
            <a:ext cx="9227185" cy="4018915"/>
          </a:xfrm>
          <a:prstGeom prst="rect">
            <a:avLst/>
          </a:prstGeom>
        </p:spPr>
      </p:pic>
      <p:sp>
        <p:nvSpPr>
          <p:cNvPr id="5" name="文本框 4"/>
          <p:cNvSpPr txBox="1"/>
          <p:nvPr/>
        </p:nvSpPr>
        <p:spPr>
          <a:xfrm>
            <a:off x="1774825" y="5444490"/>
            <a:ext cx="9098280" cy="368300"/>
          </a:xfrm>
          <a:prstGeom prst="rect">
            <a:avLst/>
          </a:prstGeom>
          <a:noFill/>
        </p:spPr>
        <p:txBody>
          <a:bodyPr wrap="none" rtlCol="0" anchor="t">
            <a:spAutoFit/>
          </a:bodyPr>
          <a:p>
            <a:r>
              <a:rPr lang="zh-CN" altLang="en-US">
                <a:sym typeface="+mn-ea"/>
              </a:rPr>
              <a:t>通过流域图的图像识别，自动生成这类的数字化地图，并可在上面进行物联网数据标注。</a:t>
            </a:r>
            <a:endParaRPr lang="zh-CN" altLang="en-US"/>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olidFill>
                  <a:srgbClr val="7030A0"/>
                </a:solidFill>
              </a:rPr>
              <a:t>集成数据需要</a:t>
            </a:r>
            <a:endParaRPr lang="zh-CN" altLang="en-US">
              <a:solidFill>
                <a:srgbClr val="7030A0"/>
              </a:solidFill>
            </a:endParaRPr>
          </a:p>
        </p:txBody>
      </p:sp>
      <p:sp>
        <p:nvSpPr>
          <p:cNvPr id="3" name="内容占位符 2"/>
          <p:cNvSpPr>
            <a:spLocks noGrp="1"/>
          </p:cNvSpPr>
          <p:nvPr>
            <p:ph idx="1"/>
          </p:nvPr>
        </p:nvSpPr>
        <p:spPr/>
        <p:txBody>
          <a:bodyPr/>
          <a:p>
            <a:r>
              <a:rPr lang="zh-CN" altLang="en-US"/>
              <a:t>charts 是一个由百度开源的数据可视化，凭借着良好的交互性，精巧的图表设计，得到了众多开发者的认可。而 Python 是一门富有表达力的语言，很适合用于数据处理。当数据分析遇上数据可视化时，pyecharts 诞生了。</a:t>
            </a:r>
            <a:endParaRPr lang="zh-CN" altLang="en-US"/>
          </a:p>
          <a:p>
            <a:r>
              <a:rPr lang="zh-CN" altLang="en-US"/>
              <a:t>https://pyecharts.org/#/zh-cn/quickstart</a:t>
            </a:r>
            <a:endParaRPr lang="zh-CN" altLang="en-US"/>
          </a:p>
          <a:p>
            <a:endParaRPr lang="zh-CN" altLang="en-US"/>
          </a:p>
          <a:p>
            <a:endParaRPr lang="zh-CN" altLang="en-US"/>
          </a:p>
        </p:txBody>
      </p:sp>
      <p:pic>
        <p:nvPicPr>
          <p:cNvPr id="4" name="图片 3" descr="截屏2020-11-08 上午12.24.24"/>
          <p:cNvPicPr>
            <a:picLocks noChangeAspect="1"/>
          </p:cNvPicPr>
          <p:nvPr/>
        </p:nvPicPr>
        <p:blipFill>
          <a:blip r:embed="rId1"/>
          <a:stretch>
            <a:fillRect/>
          </a:stretch>
        </p:blipFill>
        <p:spPr>
          <a:xfrm>
            <a:off x="838200" y="3346450"/>
            <a:ext cx="10139680" cy="2496185"/>
          </a:xfrm>
          <a:prstGeom prst="rect">
            <a:avLst/>
          </a:prstGeom>
        </p:spPr>
      </p:pic>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48665" y="47625"/>
            <a:ext cx="10515600" cy="1325563"/>
          </a:xfrm>
        </p:spPr>
        <p:txBody>
          <a:bodyPr vert="horz" wrap="square" lIns="91440" tIns="45720" rIns="91440" bIns="45720" rtlCol="0" anchor="ctr">
            <a:normAutofit/>
          </a:bodyPr>
          <a:lstStyle/>
          <a:p>
            <a:r>
              <a:rPr lang="zh-CN" altLang="en-US" sz="4000" dirty="0">
                <a:solidFill>
                  <a:schemeClr val="tx1"/>
                </a:solidFill>
              </a:rPr>
              <a:t>智慧建筑的数据展示底图的自动快速生成</a:t>
            </a:r>
            <a:endParaRPr lang="zh-CN" altLang="en-US" sz="4000" dirty="0">
              <a:solidFill>
                <a:schemeClr val="tx1"/>
              </a:solidFill>
            </a:endParaRPr>
          </a:p>
        </p:txBody>
      </p:sp>
      <p:pic>
        <p:nvPicPr>
          <p:cNvPr id="6" name="图片 5"/>
          <p:cNvPicPr>
            <a:picLocks noChangeAspect="1"/>
          </p:cNvPicPr>
          <p:nvPr/>
        </p:nvPicPr>
        <p:blipFill>
          <a:blip r:embed="rId2"/>
          <a:stretch>
            <a:fillRect/>
          </a:stretch>
        </p:blipFill>
        <p:spPr>
          <a:xfrm>
            <a:off x="605155" y="3275965"/>
            <a:ext cx="4443095" cy="3146425"/>
          </a:xfrm>
          <a:prstGeom prst="rect">
            <a:avLst/>
          </a:prstGeom>
        </p:spPr>
      </p:pic>
      <p:pic>
        <p:nvPicPr>
          <p:cNvPr id="8" name="图片 7"/>
          <p:cNvPicPr>
            <a:picLocks noChangeAspect="1"/>
          </p:cNvPicPr>
          <p:nvPr/>
        </p:nvPicPr>
        <p:blipFill>
          <a:blip r:embed="rId3"/>
          <a:stretch>
            <a:fillRect/>
          </a:stretch>
        </p:blipFill>
        <p:spPr>
          <a:xfrm>
            <a:off x="5747385" y="3275965"/>
            <a:ext cx="5878830" cy="2700655"/>
          </a:xfrm>
          <a:prstGeom prst="rect">
            <a:avLst/>
          </a:prstGeom>
        </p:spPr>
      </p:pic>
      <p:sp>
        <p:nvSpPr>
          <p:cNvPr id="9" name="文本框 8"/>
          <p:cNvSpPr txBox="1"/>
          <p:nvPr/>
        </p:nvSpPr>
        <p:spPr>
          <a:xfrm>
            <a:off x="748665" y="1003935"/>
            <a:ext cx="10551795" cy="1753235"/>
          </a:xfrm>
          <a:prstGeom prst="rect">
            <a:avLst/>
          </a:prstGeom>
          <a:noFill/>
        </p:spPr>
        <p:txBody>
          <a:bodyPr wrap="square" rtlCol="0">
            <a:spAutoFit/>
          </a:bodyPr>
          <a:p>
            <a:pPr marL="285750" indent="-285750" algn="l">
              <a:buFont typeface="Arial" panose="020B0604020202090204" pitchFamily="34" charset="0"/>
              <a:buChar char="•"/>
            </a:pPr>
            <a:r>
              <a:rPr lang="zh-CN" altLang="en-US">
                <a:sym typeface="+mn-ea"/>
              </a:rPr>
              <a:t>需要解决的问题：如何通过对图纸的扫描，图像识别和模型构建，实现</a:t>
            </a:r>
            <a:r>
              <a:rPr lang="en-US" altLang="zh-CN">
                <a:sym typeface="+mn-ea"/>
              </a:rPr>
              <a:t>“</a:t>
            </a:r>
            <a:r>
              <a:rPr lang="zh-CN" altLang="en-US">
                <a:sym typeface="+mn-ea"/>
              </a:rPr>
              <a:t>示意性</a:t>
            </a:r>
            <a:r>
              <a:rPr lang="en-US" altLang="zh-CN">
                <a:sym typeface="+mn-ea"/>
              </a:rPr>
              <a:t>”</a:t>
            </a:r>
            <a:r>
              <a:rPr lang="zh-CN" altLang="en-US">
                <a:sym typeface="+mn-ea"/>
              </a:rPr>
              <a:t>建筑模型的快速生成。</a:t>
            </a:r>
            <a:endParaRPr lang="zh-CN" altLang="en-US">
              <a:sym typeface="+mn-ea"/>
            </a:endParaRPr>
          </a:p>
          <a:p>
            <a:pPr marL="285750" indent="-285750" algn="l">
              <a:buFont typeface="Arial" panose="020B0604020202090204" pitchFamily="34" charset="0"/>
              <a:buChar char="•"/>
            </a:pPr>
            <a:r>
              <a:rPr lang="zh-CN" altLang="en-US">
                <a:sym typeface="+mn-ea"/>
              </a:rPr>
              <a:t>建筑平面图的特点：</a:t>
            </a:r>
            <a:r>
              <a:rPr lang="en-US" altLang="zh-CN">
                <a:sym typeface="+mn-ea"/>
              </a:rPr>
              <a:t>1. </a:t>
            </a:r>
            <a:r>
              <a:rPr lang="zh-CN" altLang="en-US">
                <a:sym typeface="+mn-ea"/>
              </a:rPr>
              <a:t>标准化程度高（近乎统一的建筑图纸要求）。</a:t>
            </a:r>
            <a:r>
              <a:rPr lang="en-US" altLang="zh-CN">
                <a:sym typeface="+mn-ea"/>
              </a:rPr>
              <a:t>2. </a:t>
            </a:r>
            <a:r>
              <a:rPr lang="zh-CN" altLang="en-US">
                <a:sym typeface="+mn-ea"/>
              </a:rPr>
              <a:t>标尺清晰。</a:t>
            </a:r>
            <a:r>
              <a:rPr lang="en-US" altLang="zh-CN">
                <a:sym typeface="+mn-ea"/>
              </a:rPr>
              <a:t>3. </a:t>
            </a:r>
            <a:r>
              <a:rPr lang="zh-CN" altLang="en-US">
                <a:sym typeface="+mn-ea"/>
              </a:rPr>
              <a:t>注释文字均为常见字体文本。</a:t>
            </a:r>
            <a:endParaRPr lang="zh-CN" altLang="en-US">
              <a:sym typeface="+mn-ea"/>
            </a:endParaRPr>
          </a:p>
          <a:p>
            <a:pPr marL="285750" indent="-285750"/>
            <a:endParaRPr lang="zh-CN" altLang="en-US"/>
          </a:p>
          <a:p>
            <a:pPr marL="285750" indent="-285750">
              <a:buFont typeface="Arial" panose="020B0604020202090204" pitchFamily="34" charset="0"/>
              <a:buChar char="•"/>
            </a:pPr>
            <a:r>
              <a:rPr lang="zh-CN" altLang="en-US"/>
              <a:t>通过图像识别技术，应可识别出，墙体、门窗、楼梯等。根据人工智能获取的数据，再根据建筑高度信息，借助</a:t>
            </a:r>
            <a:r>
              <a:rPr lang="en-US" altLang="zh-CN"/>
              <a:t>3D</a:t>
            </a:r>
            <a:r>
              <a:rPr lang="zh-CN" altLang="en-US"/>
              <a:t>建模软件（或利用其它图像工具）构建出如下图所示的建筑</a:t>
            </a:r>
            <a:r>
              <a:rPr lang="en-US" altLang="zh-CN"/>
              <a:t>“</a:t>
            </a:r>
            <a:r>
              <a:rPr lang="zh-CN" altLang="en-US"/>
              <a:t>示意性</a:t>
            </a:r>
            <a:r>
              <a:rPr lang="en-US" altLang="zh-CN"/>
              <a:t>”</a:t>
            </a:r>
            <a:r>
              <a:rPr lang="zh-CN" altLang="en-US"/>
              <a:t>模型。</a:t>
            </a:r>
            <a:endParaRPr lang="zh-CN" altLang="en-US"/>
          </a:p>
        </p:txBody>
      </p:sp>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需要引入</a:t>
            </a:r>
            <a:r>
              <a:rPr lang="en-US" altLang="zh-CN"/>
              <a:t>API</a:t>
            </a:r>
            <a:endParaRPr lang="en-US" altLang="zh-CN"/>
          </a:p>
        </p:txBody>
      </p:sp>
      <p:sp>
        <p:nvSpPr>
          <p:cNvPr id="3" name="内容占位符 2"/>
          <p:cNvSpPr>
            <a:spLocks noGrp="1"/>
          </p:cNvSpPr>
          <p:nvPr>
            <p:ph idx="1"/>
          </p:nvPr>
        </p:nvSpPr>
        <p:spPr>
          <a:xfrm>
            <a:off x="838200" y="1825625"/>
            <a:ext cx="10515600" cy="4351338"/>
          </a:xfrm>
        </p:spPr>
        <p:txBody>
          <a:bodyPr/>
          <a:p>
            <a:r>
              <a:rPr lang="zh-CN" altLang="en-US"/>
              <a:t>以 SketchUp 三维建模软件为基础，在大比例地形图上叠加影像</a:t>
            </a:r>
            <a:endParaRPr lang="zh-CN" altLang="en-US"/>
          </a:p>
          <a:p>
            <a:pPr marL="0" indent="0">
              <a:buNone/>
            </a:pPr>
            <a:r>
              <a:rPr lang="zh-CN" altLang="en-US"/>
              <a:t>数据生成三维模型，获取影像完整的纹理信息，快速生成逼真的三维场景模型，并探讨其中的技术方法和流程。试验表明，该方法可快速得到纹理、色泽均较为满意的三维地形场景。</a:t>
            </a:r>
            <a:endParaRPr lang="zh-CN" altLang="en-US"/>
          </a:p>
          <a:p>
            <a:pPr marL="0" indent="0">
              <a:buNone/>
            </a:pPr>
            <a:r>
              <a:rPr lang="zh-CN" altLang="en-US"/>
              <a:t>需要参考</a:t>
            </a:r>
            <a:r>
              <a:rPr lang="en-US" altLang="zh-CN"/>
              <a:t>IEEE创建三维模型的方法研究  </a:t>
            </a:r>
            <a:r>
              <a:rPr lang="zh-CN" altLang="en-US"/>
              <a:t>——梅可甲</a:t>
            </a:r>
            <a:endParaRPr lang="zh-CN" altLang="en-US"/>
          </a:p>
          <a:p>
            <a:pPr marL="0" indent="0">
              <a:buNone/>
            </a:pPr>
            <a:r>
              <a:rPr lang="zh-CN" altLang="en-US"/>
              <a:t>( 中铁工程设计咨询集团有限公司，北京 100055)</a:t>
            </a:r>
            <a:br>
              <a:rPr lang="zh-CN" altLang="en-US"/>
            </a:br>
            <a:r>
              <a:rPr lang="zh-CN" altLang="en-US"/>
              <a:t>改进方法：</a:t>
            </a:r>
            <a:endParaRPr lang="zh-CN" altLang="en-US"/>
          </a:p>
          <a:p>
            <a:pPr marL="0" indent="0">
              <a:buNone/>
            </a:pPr>
            <a:r>
              <a:rPr lang="zh-CN" altLang="en-US"/>
              <a:t>就是通过伪</a:t>
            </a:r>
            <a:r>
              <a:rPr lang="en-US" altLang="zh-CN"/>
              <a:t>3D</a:t>
            </a:r>
            <a:r>
              <a:rPr lang="zh-CN" altLang="en-US"/>
              <a:t>技术，利用</a:t>
            </a:r>
            <a:r>
              <a:rPr lang="en-US" altLang="zh-CN"/>
              <a:t>AUTOCAD</a:t>
            </a:r>
            <a:r>
              <a:rPr lang="zh-CN" altLang="en-US"/>
              <a:t>来实现一个编程实现。</a:t>
            </a:r>
            <a:r>
              <a:rPr lang="en-US" altLang="zh-CN"/>
              <a:t>s</a:t>
            </a:r>
            <a:endParaRPr lang="zh-CN" altLang="en-US"/>
          </a:p>
          <a:p>
            <a:pPr marL="0" indent="0">
              <a:buNone/>
            </a:pPr>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1"/>
          </p:nvPr>
        </p:nvPicPr>
        <p:blipFill>
          <a:blip r:embed="rId1"/>
          <a:srcRect l="6471" r="10011"/>
          <a:stretch>
            <a:fillRect/>
          </a:stretch>
        </p:blipFill>
        <p:spPr>
          <a:xfrm>
            <a:off x="97155" y="683895"/>
            <a:ext cx="7310755" cy="5767705"/>
          </a:xfrm>
          <a:prstGeom prst="rect">
            <a:avLst/>
          </a:prstGeom>
        </p:spPr>
      </p:pic>
      <p:sp>
        <p:nvSpPr>
          <p:cNvPr id="9" name="文本框 8"/>
          <p:cNvSpPr txBox="1"/>
          <p:nvPr/>
        </p:nvSpPr>
        <p:spPr>
          <a:xfrm>
            <a:off x="7407910" y="874395"/>
            <a:ext cx="4661535" cy="4799965"/>
          </a:xfrm>
          <a:prstGeom prst="rect">
            <a:avLst/>
          </a:prstGeom>
          <a:noFill/>
        </p:spPr>
        <p:txBody>
          <a:bodyPr wrap="square" rtlCol="0">
            <a:spAutoFit/>
          </a:bodyPr>
          <a:p>
            <a:pPr marL="285750" indent="-285750" algn="l">
              <a:buFont typeface="Arial" panose="020B0604020202090204" pitchFamily="34" charset="0"/>
              <a:buChar char="•"/>
            </a:pPr>
            <a:r>
              <a:rPr lang="en-US" altLang="zh-CN">
                <a:sym typeface="+mn-ea"/>
              </a:rPr>
              <a:t>1. </a:t>
            </a:r>
            <a:r>
              <a:rPr lang="zh-CN" altLang="en-US">
                <a:sym typeface="+mn-ea"/>
              </a:rPr>
              <a:t>图形预处理</a:t>
            </a:r>
            <a:r>
              <a:rPr lang="zh-CN">
                <a:sym typeface="+mn-ea"/>
              </a:rPr>
              <a:t>与</a:t>
            </a:r>
            <a:r>
              <a:rPr lang="en-US" altLang="zh-CN">
                <a:sym typeface="+mn-ea"/>
              </a:rPr>
              <a:t>AI</a:t>
            </a:r>
            <a:r>
              <a:rPr lang="zh-CN">
                <a:sym typeface="+mn-ea"/>
              </a:rPr>
              <a:t>识别墙、窗、门、楼梯的位置与物理尺寸数据。</a:t>
            </a:r>
            <a:endParaRPr lang="zh-CN">
              <a:sym typeface="+mn-ea"/>
            </a:endParaRPr>
          </a:p>
          <a:p>
            <a:pPr marL="285750" indent="-285750" algn="l">
              <a:buFont typeface="Arial" panose="020B0604020202090204" pitchFamily="34" charset="0"/>
              <a:buChar char="•"/>
            </a:pPr>
            <a:endParaRPr lang="zh-CN">
              <a:sym typeface="+mn-ea"/>
            </a:endParaRPr>
          </a:p>
          <a:p>
            <a:pPr marL="285750" indent="-285750" algn="l">
              <a:buFont typeface="Arial" panose="020B0604020202090204" pitchFamily="34" charset="0"/>
              <a:buChar char="•"/>
            </a:pPr>
            <a:r>
              <a:rPr lang="en-US" altLang="zh-CN">
                <a:sym typeface="+mn-ea"/>
              </a:rPr>
              <a:t>2. AI</a:t>
            </a:r>
            <a:r>
              <a:rPr lang="zh-CN" altLang="en-US">
                <a:sym typeface="+mn-ea"/>
              </a:rPr>
              <a:t>识别注释文字信息及其语义。</a:t>
            </a:r>
            <a:endParaRPr lang="zh-CN">
              <a:sym typeface="+mn-ea"/>
            </a:endParaRPr>
          </a:p>
          <a:p>
            <a:pPr marL="285750" indent="-285750" algn="l">
              <a:buFont typeface="Arial" panose="020B0604020202090204" pitchFamily="34" charset="0"/>
              <a:buChar char="•"/>
            </a:pPr>
            <a:endParaRPr lang="en-US" altLang="zh-CN"/>
          </a:p>
          <a:p>
            <a:pPr marL="285750" indent="-285750" algn="l">
              <a:buFont typeface="Arial" panose="020B0604020202090204" pitchFamily="34" charset="0"/>
              <a:buChar char="•"/>
            </a:pPr>
            <a:r>
              <a:rPr lang="en-US" altLang="zh-CN"/>
              <a:t>3. </a:t>
            </a:r>
            <a:r>
              <a:rPr lang="zh-CN" altLang="en-US"/>
              <a:t>针对墙体形成透视模型（利用</a:t>
            </a:r>
            <a:r>
              <a:rPr lang="en-US" altLang="zh-CN"/>
              <a:t>OpenGL</a:t>
            </a:r>
            <a:r>
              <a:rPr lang="zh-CN" altLang="en-US"/>
              <a:t>？</a:t>
            </a:r>
            <a:r>
              <a:rPr lang="en-US" altLang="zh-CN"/>
              <a:t>DirectX</a:t>
            </a:r>
            <a:r>
              <a:rPr lang="zh-CN" altLang="en-US"/>
              <a:t>等形成</a:t>
            </a:r>
            <a:r>
              <a:rPr lang="en-US" altLang="zh-CN"/>
              <a:t>CAD</a:t>
            </a:r>
            <a:r>
              <a:rPr lang="zh-CN" altLang="en-US"/>
              <a:t>自动建模？），这个部分需要查资料确定一下。</a:t>
            </a:r>
            <a:endParaRPr lang="zh-CN" altLang="en-US"/>
          </a:p>
          <a:p>
            <a:pPr marL="285750" indent="-285750" algn="l">
              <a:buFont typeface="Arial" panose="020B0604020202090204" pitchFamily="34" charset="0"/>
              <a:buChar char="•"/>
            </a:pPr>
            <a:endParaRPr lang="zh-CN" altLang="en-US"/>
          </a:p>
          <a:p>
            <a:pPr marL="285750" indent="-285750" algn="l">
              <a:buFont typeface="Arial" panose="020B0604020202090204" pitchFamily="34" charset="0"/>
              <a:buChar char="•"/>
            </a:pPr>
            <a:r>
              <a:rPr lang="en-US" altLang="zh-CN"/>
              <a:t>4. </a:t>
            </a:r>
            <a:r>
              <a:rPr lang="zh-CN" altLang="en-US"/>
              <a:t>在墙体基础上形成门、窗、楼梯模型。</a:t>
            </a:r>
            <a:endParaRPr lang="zh-CN" altLang="en-US"/>
          </a:p>
          <a:p>
            <a:pPr marL="285750" indent="-285750" algn="l">
              <a:buFont typeface="Arial" panose="020B0604020202090204" pitchFamily="34" charset="0"/>
              <a:buChar char="•"/>
            </a:pPr>
            <a:endParaRPr lang="zh-CN" altLang="en-US"/>
          </a:p>
          <a:p>
            <a:pPr marL="285750" indent="-285750" algn="l">
              <a:buFont typeface="Arial" panose="020B0604020202090204" pitchFamily="34" charset="0"/>
              <a:buChar char="•"/>
            </a:pPr>
            <a:r>
              <a:rPr lang="en-US" altLang="zh-CN"/>
              <a:t>5. </a:t>
            </a:r>
            <a:r>
              <a:rPr lang="zh-CN" altLang="en-US"/>
              <a:t>依靠文字注释的信息，添加部分修饰性的模型（如卫生间添加洁具、客厅添加沙发等）</a:t>
            </a:r>
            <a:endParaRPr lang="zh-CN" altLang="en-US"/>
          </a:p>
          <a:p>
            <a:pPr marL="285750" indent="-285750" algn="l">
              <a:buFont typeface="Arial" panose="020B0604020202090204" pitchFamily="34" charset="0"/>
              <a:buChar char="•"/>
            </a:pPr>
            <a:endParaRPr lang="zh-CN" altLang="en-US"/>
          </a:p>
          <a:p>
            <a:pPr marL="285750" indent="-285750" algn="l">
              <a:buFont typeface="Arial" panose="020B0604020202090204" pitchFamily="34" charset="0"/>
              <a:buChar char="•"/>
            </a:pPr>
            <a:r>
              <a:rPr lang="en-US" altLang="zh-CN"/>
              <a:t>6. </a:t>
            </a:r>
            <a:r>
              <a:rPr lang="zh-CN" altLang="en-US"/>
              <a:t>最终形成的快速建模，并可在此基础上添加数据展示内容。</a:t>
            </a:r>
            <a:endParaRPr lang="zh-CN" alt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6" name="组合 95"/>
          <p:cNvGrpSpPr/>
          <p:nvPr/>
        </p:nvGrpSpPr>
        <p:grpSpPr>
          <a:xfrm>
            <a:off x="334645" y="292735"/>
            <a:ext cx="7853680" cy="521970"/>
            <a:chOff x="356797" y="617427"/>
            <a:chExt cx="5669244" cy="521970"/>
          </a:xfrm>
        </p:grpSpPr>
        <p:sp>
          <p:nvSpPr>
            <p:cNvPr id="3" name="菱形 2"/>
            <p:cNvSpPr/>
            <p:nvPr userDrawn="1"/>
          </p:nvSpPr>
          <p:spPr>
            <a:xfrm>
              <a:off x="600451" y="674997"/>
              <a:ext cx="372167" cy="372166"/>
            </a:xfrm>
            <a:prstGeom prst="diamond">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 name="菱形 1"/>
            <p:cNvSpPr/>
            <p:nvPr userDrawn="1"/>
          </p:nvSpPr>
          <p:spPr>
            <a:xfrm>
              <a:off x="356797" y="617427"/>
              <a:ext cx="487308" cy="487307"/>
            </a:xfrm>
            <a:prstGeom prst="diamon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1087759" y="617427"/>
              <a:ext cx="4938282" cy="521970"/>
            </a:xfrm>
            <a:prstGeom prst="rect">
              <a:avLst/>
            </a:prstGeom>
            <a:noFill/>
          </p:spPr>
          <p:txBody>
            <a:bodyPr wrap="square" rtlCol="0">
              <a:spAutoFit/>
            </a:bodyPr>
            <a:p>
              <a:pPr lvl="0">
                <a:defRPr/>
              </a:pPr>
              <a:r>
                <a:rPr lang="zh-CN" altLang="en-US" sz="2800" dirty="0">
                  <a:solidFill>
                    <a:srgbClr val="C00000"/>
                  </a:solidFill>
                  <a:latin typeface="思源黑体 CN Bold" panose="020B0800000000000000" pitchFamily="34" charset="-122"/>
                  <a:ea typeface="思源黑体 CN Bold" panose="020B0800000000000000" pitchFamily="34" charset="-122"/>
                </a:rPr>
                <a:t>物联网（</a:t>
              </a:r>
              <a:r>
                <a:rPr lang="en-US" altLang="zh-CN" sz="2800" dirty="0">
                  <a:solidFill>
                    <a:srgbClr val="C00000"/>
                  </a:solidFill>
                  <a:latin typeface="思源黑体 CN Bold" panose="020B0800000000000000" pitchFamily="34" charset="-122"/>
                  <a:ea typeface="思源黑体 CN Bold" panose="020B0800000000000000" pitchFamily="34" charset="-122"/>
                </a:rPr>
                <a:t>IoT</a:t>
              </a:r>
              <a:r>
                <a:rPr lang="zh-CN" altLang="en-US" sz="2800" dirty="0">
                  <a:solidFill>
                    <a:srgbClr val="C00000"/>
                  </a:solidFill>
                  <a:latin typeface="思源黑体 CN Bold" panose="020B0800000000000000" pitchFamily="34" charset="-122"/>
                  <a:ea typeface="思源黑体 CN Bold" panose="020B0800000000000000" pitchFamily="34" charset="-122"/>
                </a:rPr>
                <a:t>）与智能物联网（</a:t>
              </a:r>
              <a:r>
                <a:rPr lang="en-US" altLang="zh-CN" sz="2800" dirty="0">
                  <a:solidFill>
                    <a:srgbClr val="C00000"/>
                  </a:solidFill>
                  <a:latin typeface="思源黑体 CN Bold" panose="020B0800000000000000" pitchFamily="34" charset="-122"/>
                  <a:ea typeface="思源黑体 CN Bold" panose="020B0800000000000000" pitchFamily="34" charset="-122"/>
                </a:rPr>
                <a:t>AIoT</a:t>
              </a:r>
              <a:r>
                <a:rPr lang="zh-CN" altLang="en-US" sz="2800" dirty="0">
                  <a:solidFill>
                    <a:srgbClr val="C00000"/>
                  </a:solidFill>
                  <a:latin typeface="思源黑体 CN Bold" panose="020B0800000000000000" pitchFamily="34" charset="-122"/>
                  <a:ea typeface="思源黑体 CN Bold" panose="020B0800000000000000" pitchFamily="34" charset="-122"/>
                </a:rPr>
                <a:t>）系统</a:t>
              </a:r>
              <a:endParaRPr lang="zh-CN" altLang="en-US" sz="2800" dirty="0">
                <a:solidFill>
                  <a:srgbClr val="C00000"/>
                </a:solidFill>
                <a:latin typeface="思源黑体 CN Bold" panose="020B0800000000000000" pitchFamily="34" charset="-122"/>
                <a:ea typeface="思源黑体 CN Bold" panose="020B0800000000000000" pitchFamily="34" charset="-122"/>
              </a:endParaRPr>
            </a:p>
          </p:txBody>
        </p:sp>
      </p:grpSp>
      <p:pic>
        <p:nvPicPr>
          <p:cNvPr id="6" name="图片 5"/>
          <p:cNvPicPr>
            <a:picLocks noChangeAspect="1"/>
          </p:cNvPicPr>
          <p:nvPr/>
        </p:nvPicPr>
        <p:blipFill>
          <a:blip r:embed="rId1"/>
          <a:stretch>
            <a:fillRect/>
          </a:stretch>
        </p:blipFill>
        <p:spPr>
          <a:xfrm>
            <a:off x="0" y="1151255"/>
            <a:ext cx="7882255" cy="5104130"/>
          </a:xfrm>
          <a:prstGeom prst="rect">
            <a:avLst/>
          </a:prstGeom>
        </p:spPr>
      </p:pic>
      <p:sp>
        <p:nvSpPr>
          <p:cNvPr id="7" name="文本框 6"/>
          <p:cNvSpPr txBox="1"/>
          <p:nvPr/>
        </p:nvSpPr>
        <p:spPr>
          <a:xfrm>
            <a:off x="7748905" y="1062355"/>
            <a:ext cx="4397375" cy="6862445"/>
          </a:xfrm>
          <a:prstGeom prst="rect">
            <a:avLst/>
          </a:prstGeom>
          <a:noFill/>
        </p:spPr>
        <p:txBody>
          <a:bodyPr wrap="square" rtlCol="0">
            <a:spAutoFit/>
          </a:bodyPr>
          <a:p>
            <a:pPr marL="285750" indent="-285750" algn="just">
              <a:buFont typeface="Arial" panose="020B0604020202090204" pitchFamily="34" charset="0"/>
              <a:buChar char="•"/>
            </a:pPr>
            <a:r>
              <a:rPr lang="zh-CN" altLang="en-US" sz="2000"/>
              <a:t>物联网系统作为</a:t>
            </a:r>
            <a:r>
              <a:rPr lang="zh-CN" altLang="en-US" sz="2000" b="1">
                <a:solidFill>
                  <a:srgbClr val="FF0000"/>
                </a:solidFill>
              </a:rPr>
              <a:t>数字化演进</a:t>
            </a:r>
            <a:r>
              <a:rPr lang="zh-CN" altLang="en-US" sz="2000"/>
              <a:t>的一部分，应用极为广泛，在环境保护、智慧建筑等诸多领域均在使用。</a:t>
            </a:r>
            <a:endParaRPr lang="zh-CN" altLang="en-US" sz="2000"/>
          </a:p>
          <a:p>
            <a:pPr marL="285750" indent="-285750" algn="just">
              <a:buFont typeface="Arial" panose="020B0604020202090204" pitchFamily="34" charset="0"/>
              <a:buChar char="•"/>
            </a:pPr>
            <a:endParaRPr lang="zh-CN" altLang="en-US" sz="2000"/>
          </a:p>
          <a:p>
            <a:pPr marL="285750" indent="-285750" algn="just">
              <a:buFont typeface="Arial" panose="020B0604020202090204" pitchFamily="34" charset="0"/>
              <a:buChar char="•"/>
            </a:pPr>
            <a:r>
              <a:rPr lang="zh-CN" altLang="en-US" sz="2000"/>
              <a:t>先进的</a:t>
            </a:r>
            <a:r>
              <a:rPr lang="en-US" altLang="zh-CN" sz="2000"/>
              <a:t>IoT</a:t>
            </a:r>
            <a:r>
              <a:rPr lang="zh-CN" altLang="en-US" sz="2000"/>
              <a:t>系统普遍由</a:t>
            </a:r>
            <a:r>
              <a:rPr lang="en-US" altLang="zh-CN" sz="2000" b="1">
                <a:solidFill>
                  <a:srgbClr val="FF0000"/>
                </a:solidFill>
              </a:rPr>
              <a:t>“</a:t>
            </a:r>
            <a:r>
              <a:rPr lang="zh-CN" altLang="en-US" sz="2000" b="1">
                <a:solidFill>
                  <a:srgbClr val="FF0000"/>
                </a:solidFill>
              </a:rPr>
              <a:t>感知硬件</a:t>
            </a:r>
            <a:r>
              <a:rPr lang="en-US" altLang="zh-CN" sz="2000" b="1">
                <a:solidFill>
                  <a:srgbClr val="FF0000"/>
                </a:solidFill>
              </a:rPr>
              <a:t>-</a:t>
            </a:r>
            <a:r>
              <a:rPr lang="zh-CN" altLang="en-US" sz="2000" b="1">
                <a:solidFill>
                  <a:srgbClr val="FF0000"/>
                </a:solidFill>
              </a:rPr>
              <a:t>边缘计算</a:t>
            </a:r>
            <a:r>
              <a:rPr lang="en-US" altLang="zh-CN" sz="2000" b="1">
                <a:solidFill>
                  <a:srgbClr val="FF0000"/>
                </a:solidFill>
              </a:rPr>
              <a:t>-</a:t>
            </a:r>
            <a:r>
              <a:rPr lang="zh-CN" altLang="en-US" sz="2000" b="1">
                <a:solidFill>
                  <a:srgbClr val="FF0000"/>
                </a:solidFill>
              </a:rPr>
              <a:t>数据中台</a:t>
            </a:r>
            <a:r>
              <a:rPr lang="en-US" altLang="zh-CN" sz="2000" b="1">
                <a:solidFill>
                  <a:srgbClr val="FF0000"/>
                </a:solidFill>
              </a:rPr>
              <a:t>-</a:t>
            </a:r>
            <a:r>
              <a:rPr lang="zh-CN" altLang="en-US" sz="2000" b="1">
                <a:solidFill>
                  <a:srgbClr val="FF0000"/>
                </a:solidFill>
              </a:rPr>
              <a:t>云端平台</a:t>
            </a:r>
            <a:r>
              <a:rPr lang="en-US" altLang="zh-CN" sz="2000" b="1">
                <a:solidFill>
                  <a:srgbClr val="FF0000"/>
                </a:solidFill>
              </a:rPr>
              <a:t>”</a:t>
            </a:r>
            <a:r>
              <a:rPr lang="zh-CN" altLang="en-US" sz="2000"/>
              <a:t>组成，分别解决数据的获取、传输、预处理、统计分析、人工智能分析等问题。</a:t>
            </a:r>
            <a:endParaRPr lang="zh-CN" altLang="en-US" sz="2000"/>
          </a:p>
          <a:p>
            <a:pPr marL="285750" indent="-285750" algn="just">
              <a:buFont typeface="Arial" panose="020B0604020202090204" pitchFamily="34" charset="0"/>
              <a:buChar char="•"/>
            </a:pPr>
            <a:endParaRPr lang="zh-CN" altLang="en-US" sz="2000"/>
          </a:p>
          <a:p>
            <a:pPr marL="285750" indent="-285750" algn="just">
              <a:buFont typeface="Arial" panose="020B0604020202090204" pitchFamily="34" charset="0"/>
              <a:buChar char="•"/>
            </a:pPr>
            <a:r>
              <a:rPr lang="zh-CN" altLang="en-US" sz="2000" b="1">
                <a:solidFill>
                  <a:srgbClr val="FF0000"/>
                </a:solidFill>
              </a:rPr>
              <a:t>狭义的物联网</a:t>
            </a:r>
            <a:r>
              <a:rPr lang="zh-CN" altLang="en-US" sz="2000"/>
              <a:t>（仅指</a:t>
            </a:r>
            <a:r>
              <a:rPr lang="zh-CN" altLang="en-US" sz="2000" b="1">
                <a:solidFill>
                  <a:srgbClr val="FF0000"/>
                </a:solidFill>
              </a:rPr>
              <a:t>感知网络</a:t>
            </a:r>
            <a:r>
              <a:rPr lang="en-US" altLang="zh-CN" sz="2000" b="1">
                <a:solidFill>
                  <a:srgbClr val="FF0000"/>
                </a:solidFill>
              </a:rPr>
              <a:t>IoT</a:t>
            </a:r>
            <a:r>
              <a:rPr lang="zh-CN" altLang="en-US" sz="2000"/>
              <a:t>）价值主要体现在于对特征物理量（如温湿度、氨、氮、应力等）的准确感知与及时上传、存储。</a:t>
            </a:r>
            <a:endParaRPr lang="zh-CN" altLang="en-US" sz="2000"/>
          </a:p>
          <a:p>
            <a:pPr marL="285750" indent="-285750" algn="just">
              <a:buFont typeface="Arial" panose="020B0604020202090204" pitchFamily="34" charset="0"/>
              <a:buChar char="•"/>
            </a:pPr>
            <a:endParaRPr lang="zh-CN" altLang="en-US" sz="2000"/>
          </a:p>
          <a:p>
            <a:pPr marL="285750" indent="-285750" algn="just">
              <a:buFont typeface="Arial" panose="020B0604020202090204" pitchFamily="34" charset="0"/>
              <a:buChar char="•"/>
            </a:pPr>
            <a:r>
              <a:rPr lang="zh-CN" altLang="en-US" sz="2000" b="1">
                <a:solidFill>
                  <a:srgbClr val="FF0000"/>
                </a:solidFill>
              </a:rPr>
              <a:t>广义的物联网</a:t>
            </a:r>
            <a:r>
              <a:rPr lang="zh-CN" altLang="en-US" sz="2000"/>
              <a:t>则包括了狭义感知网络之外的数据分析与展示的技术。也被称为</a:t>
            </a:r>
            <a:r>
              <a:rPr lang="zh-CN" altLang="en-US" sz="2000" b="1">
                <a:solidFill>
                  <a:srgbClr val="FF0000"/>
                </a:solidFill>
              </a:rPr>
              <a:t>智能物联网或</a:t>
            </a:r>
            <a:r>
              <a:rPr lang="en-US" altLang="zh-CN" sz="2000" b="1">
                <a:solidFill>
                  <a:srgbClr val="FF0000"/>
                </a:solidFill>
              </a:rPr>
              <a:t>AIoT</a:t>
            </a:r>
            <a:r>
              <a:rPr lang="zh-CN" altLang="en-US" sz="2000"/>
              <a:t>。</a:t>
            </a:r>
            <a:endParaRPr lang="zh-CN" altLang="en-US" sz="2000"/>
          </a:p>
          <a:p>
            <a:pPr marL="285750" indent="-285750" algn="just">
              <a:buFont typeface="Arial" panose="020B0604020202090204" pitchFamily="34" charset="0"/>
              <a:buChar char="•"/>
            </a:pPr>
            <a:endParaRPr lang="zh-CN" altLang="en-US" sz="2000"/>
          </a:p>
          <a:p>
            <a:pPr indent="0" algn="just">
              <a:buFont typeface="Arial" panose="020B0604020202090204" pitchFamily="34" charset="0"/>
              <a:buNone/>
            </a:pPr>
            <a:endParaRPr lang="zh-CN" altLang="en-US" sz="2000"/>
          </a:p>
          <a:p>
            <a:pPr marL="285750" indent="-285750" algn="just">
              <a:buFont typeface="Arial" panose="020B0604020202090204" pitchFamily="34" charset="0"/>
              <a:buChar char="•"/>
            </a:pPr>
            <a:endParaRPr lang="zh-CN" altLang="en-US" sz="2000"/>
          </a:p>
          <a:p>
            <a:pPr marL="285750" indent="-285750" algn="just">
              <a:buFont typeface="Arial" panose="020B0604020202090204" pitchFamily="34" charset="0"/>
              <a:buChar char="•"/>
            </a:pPr>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图片 111"/>
          <p:cNvPicPr>
            <a:picLocks noChangeAspect="1"/>
          </p:cNvPicPr>
          <p:nvPr/>
        </p:nvPicPr>
        <p:blipFill rotWithShape="1">
          <a:blip r:embed="rId1">
            <a:alphaModFix amt="2000"/>
          </a:blip>
          <a:srcRect t="7869" b="7869"/>
          <a:stretch>
            <a:fillRect/>
          </a:stretch>
        </p:blipFill>
        <p:spPr>
          <a:xfrm>
            <a:off x="-1" y="15240"/>
            <a:ext cx="12192002" cy="6858000"/>
          </a:xfrm>
          <a:prstGeom prst="rect">
            <a:avLst/>
          </a:prstGeom>
        </p:spPr>
      </p:pic>
      <p:grpSp>
        <p:nvGrpSpPr>
          <p:cNvPr id="96" name="组合 95"/>
          <p:cNvGrpSpPr/>
          <p:nvPr/>
        </p:nvGrpSpPr>
        <p:grpSpPr>
          <a:xfrm>
            <a:off x="317041" y="476359"/>
            <a:ext cx="5669244" cy="521970"/>
            <a:chOff x="356797" y="617427"/>
            <a:chExt cx="5669244" cy="521970"/>
          </a:xfrm>
        </p:grpSpPr>
        <p:sp>
          <p:nvSpPr>
            <p:cNvPr id="3" name="菱形 2"/>
            <p:cNvSpPr/>
            <p:nvPr userDrawn="1"/>
          </p:nvSpPr>
          <p:spPr>
            <a:xfrm>
              <a:off x="600451" y="674997"/>
              <a:ext cx="372167" cy="372166"/>
            </a:xfrm>
            <a:prstGeom prst="diamond">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菱形 3"/>
            <p:cNvSpPr/>
            <p:nvPr userDrawn="1"/>
          </p:nvSpPr>
          <p:spPr>
            <a:xfrm>
              <a:off x="356797" y="617427"/>
              <a:ext cx="487308" cy="487307"/>
            </a:xfrm>
            <a:prstGeom prst="diamon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1087759" y="617427"/>
              <a:ext cx="4938282" cy="521970"/>
            </a:xfrm>
            <a:prstGeom prst="rect">
              <a:avLst/>
            </a:prstGeom>
            <a:noFill/>
          </p:spPr>
          <p:txBody>
            <a:bodyPr wrap="square" rtlCol="0">
              <a:spAutoFit/>
            </a:bodyPr>
            <a:lstStyle/>
            <a:p>
              <a:pPr lvl="0">
                <a:defRPr/>
              </a:pPr>
              <a:r>
                <a:rPr lang="zh-CN" altLang="en-US" sz="2800" dirty="0">
                  <a:solidFill>
                    <a:srgbClr val="C00000"/>
                  </a:solidFill>
                  <a:latin typeface="思源黑体 CN Bold" panose="020B0800000000000000" pitchFamily="34" charset="-122"/>
                  <a:ea typeface="思源黑体 CN Bold" panose="020B0800000000000000" pitchFamily="34" charset="-122"/>
                </a:rPr>
                <a:t>数据展示的意义</a:t>
              </a:r>
              <a:endParaRPr lang="zh-CN" altLang="en-US" sz="2800" dirty="0">
                <a:solidFill>
                  <a:srgbClr val="C00000"/>
                </a:solidFill>
                <a:latin typeface="思源黑体 CN Bold" panose="020B0800000000000000" pitchFamily="34" charset="-122"/>
                <a:ea typeface="思源黑体 CN Bold" panose="020B0800000000000000" pitchFamily="34" charset="-122"/>
              </a:endParaRPr>
            </a:p>
          </p:txBody>
        </p:sp>
      </p:grpSp>
      <p:sp>
        <p:nvSpPr>
          <p:cNvPr id="97" name="等腰三角形 96"/>
          <p:cNvSpPr/>
          <p:nvPr/>
        </p:nvSpPr>
        <p:spPr>
          <a:xfrm>
            <a:off x="1019175" y="1371600"/>
            <a:ext cx="5141722" cy="4144963"/>
          </a:xfrm>
          <a:prstGeom prst="triangle">
            <a:avLst/>
          </a:prstGeom>
          <a:solidFill>
            <a:schemeClr val="bg1">
              <a:lumMod val="95000"/>
            </a:schemeClr>
          </a:solid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椭圆 97"/>
          <p:cNvSpPr/>
          <p:nvPr/>
        </p:nvSpPr>
        <p:spPr>
          <a:xfrm>
            <a:off x="2762250" y="3343275"/>
            <a:ext cx="1560513" cy="1560513"/>
          </a:xfrm>
          <a:prstGeom prst="ellipse">
            <a:avLst/>
          </a:prstGeom>
          <a:solidFill>
            <a:schemeClr val="bg1"/>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98"/>
          <p:cNvSpPr/>
          <p:nvPr/>
        </p:nvSpPr>
        <p:spPr>
          <a:xfrm>
            <a:off x="2633847" y="1873863"/>
            <a:ext cx="1870924" cy="1688346"/>
          </a:xfrm>
          <a:custGeom>
            <a:avLst/>
            <a:gdLst>
              <a:gd name="connsiteX0" fmla="*/ 1163098 w 2294407"/>
              <a:gd name="connsiteY0" fmla="*/ 0 h 2070503"/>
              <a:gd name="connsiteX1" fmla="*/ 2294407 w 2294407"/>
              <a:gd name="connsiteY1" fmla="*/ 1832334 h 2070503"/>
              <a:gd name="connsiteX2" fmla="*/ 1898492 w 2294407"/>
              <a:gd name="connsiteY2" fmla="*/ 2062938 h 2070503"/>
              <a:gd name="connsiteX3" fmla="*/ 1856344 w 2294407"/>
              <a:gd name="connsiteY3" fmla="*/ 2011854 h 2070503"/>
              <a:gd name="connsiteX4" fmla="*/ 1115473 w 2294407"/>
              <a:gd name="connsiteY4" fmla="*/ 1704975 h 2070503"/>
              <a:gd name="connsiteX5" fmla="*/ 374602 w 2294407"/>
              <a:gd name="connsiteY5" fmla="*/ 2011854 h 2070503"/>
              <a:gd name="connsiteX6" fmla="*/ 326213 w 2294407"/>
              <a:gd name="connsiteY6" fmla="*/ 2070503 h 2070503"/>
              <a:gd name="connsiteX7" fmla="*/ 0 w 2294407"/>
              <a:gd name="connsiteY7" fmla="*/ 1883822 h 2070503"/>
              <a:gd name="connsiteX8" fmla="*/ 1163098 w 2294407"/>
              <a:gd name="connsiteY8" fmla="*/ 0 h 207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07" h="2070503">
                <a:moveTo>
                  <a:pt x="1163098" y="0"/>
                </a:moveTo>
                <a:lnTo>
                  <a:pt x="2294407" y="1832334"/>
                </a:lnTo>
                <a:lnTo>
                  <a:pt x="1898492" y="2062938"/>
                </a:lnTo>
                <a:lnTo>
                  <a:pt x="1856344" y="2011854"/>
                </a:lnTo>
                <a:cubicBezTo>
                  <a:pt x="1666739" y="1822249"/>
                  <a:pt x="1404801" y="1704975"/>
                  <a:pt x="1115473" y="1704975"/>
                </a:cubicBezTo>
                <a:cubicBezTo>
                  <a:pt x="826145" y="1704975"/>
                  <a:pt x="564208" y="1822249"/>
                  <a:pt x="374602" y="2011854"/>
                </a:cubicBezTo>
                <a:lnTo>
                  <a:pt x="326213" y="2070503"/>
                </a:lnTo>
                <a:lnTo>
                  <a:pt x="0" y="1883822"/>
                </a:lnTo>
                <a:lnTo>
                  <a:pt x="1163098"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bodyPr>
          <a:lstStyle/>
          <a:p>
            <a:pPr algn="ctr"/>
            <a:endParaRPr lang="zh-CN" altLang="en-US" sz="2400" b="1">
              <a:solidFill>
                <a:schemeClr val="accent1"/>
              </a:solidFill>
              <a:effectLst>
                <a:outerShdw blurRad="38100" dist="25400" dir="5400000" algn="ctr" rotWithShape="0">
                  <a:srgbClr val="6E747A">
                    <a:alpha val="43000"/>
                  </a:srgbClr>
                </a:outerShdw>
              </a:effectLst>
            </a:endParaRPr>
          </a:p>
        </p:txBody>
      </p:sp>
      <p:sp>
        <p:nvSpPr>
          <p:cNvPr id="100" name="任意多边形: 形状 99"/>
          <p:cNvSpPr/>
          <p:nvPr/>
        </p:nvSpPr>
        <p:spPr>
          <a:xfrm>
            <a:off x="1461892" y="3634911"/>
            <a:ext cx="1961370" cy="1673239"/>
          </a:xfrm>
          <a:custGeom>
            <a:avLst/>
            <a:gdLst>
              <a:gd name="connsiteX0" fmla="*/ 1266919 w 2405325"/>
              <a:gd name="connsiteY0" fmla="*/ 0 h 2051976"/>
              <a:gd name="connsiteX1" fmla="*/ 1588072 w 2405325"/>
              <a:gd name="connsiteY1" fmla="*/ 183786 h 2051976"/>
              <a:gd name="connsiteX2" fmla="*/ 1587288 w 2405325"/>
              <a:gd name="connsiteY2" fmla="*/ 185232 h 2051976"/>
              <a:gd name="connsiteX3" fmla="*/ 1504950 w 2405325"/>
              <a:gd name="connsiteY3" fmla="*/ 593063 h 2051976"/>
              <a:gd name="connsiteX4" fmla="*/ 2341542 w 2405325"/>
              <a:gd name="connsiteY4" fmla="*/ 1619527 h 2051976"/>
              <a:gd name="connsiteX5" fmla="*/ 2403709 w 2405325"/>
              <a:gd name="connsiteY5" fmla="*/ 1629015 h 2051976"/>
              <a:gd name="connsiteX6" fmla="*/ 2405325 w 2405325"/>
              <a:gd name="connsiteY6" fmla="*/ 2051976 h 2051976"/>
              <a:gd name="connsiteX7" fmla="*/ 0 w 2405325"/>
              <a:gd name="connsiteY7" fmla="*/ 2051976 h 2051976"/>
              <a:gd name="connsiteX8" fmla="*/ 1266919 w 2405325"/>
              <a:gd name="connsiteY8" fmla="*/ 0 h 2051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5325" h="2051976">
                <a:moveTo>
                  <a:pt x="1266919" y="0"/>
                </a:moveTo>
                <a:lnTo>
                  <a:pt x="1588072" y="183786"/>
                </a:lnTo>
                <a:lnTo>
                  <a:pt x="1587288" y="185232"/>
                </a:lnTo>
                <a:cubicBezTo>
                  <a:pt x="1534269" y="310583"/>
                  <a:pt x="1504950" y="448399"/>
                  <a:pt x="1504950" y="593063"/>
                </a:cubicBezTo>
                <a:cubicBezTo>
                  <a:pt x="1504950" y="1099387"/>
                  <a:pt x="1864100" y="1521828"/>
                  <a:pt x="2341542" y="1619527"/>
                </a:cubicBezTo>
                <a:lnTo>
                  <a:pt x="2403709" y="1629015"/>
                </a:lnTo>
                <a:lnTo>
                  <a:pt x="2405325" y="2051976"/>
                </a:lnTo>
                <a:lnTo>
                  <a:pt x="0" y="2051976"/>
                </a:lnTo>
                <a:lnTo>
                  <a:pt x="1266919" y="0"/>
                </a:lnTo>
                <a:close/>
              </a:path>
            </a:pathLst>
          </a:custGeom>
          <a:solidFill>
            <a:schemeClr val="bg1"/>
          </a:solidFill>
          <a:ln>
            <a:no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nvSpPr>
        <p:spPr>
          <a:xfrm>
            <a:off x="3686133" y="3592876"/>
            <a:ext cx="2016515" cy="1715274"/>
          </a:xfrm>
          <a:custGeom>
            <a:avLst/>
            <a:gdLst>
              <a:gd name="connsiteX0" fmla="*/ 1174207 w 2472953"/>
              <a:gd name="connsiteY0" fmla="*/ 0 h 2103526"/>
              <a:gd name="connsiteX1" fmla="*/ 2472953 w 2472953"/>
              <a:gd name="connsiteY1" fmla="*/ 2103526 h 2103526"/>
              <a:gd name="connsiteX2" fmla="*/ 1631 w 2472953"/>
              <a:gd name="connsiteY2" fmla="*/ 2103526 h 2103526"/>
              <a:gd name="connsiteX3" fmla="*/ 0 w 2472953"/>
              <a:gd name="connsiteY3" fmla="*/ 1676596 h 2103526"/>
              <a:gd name="connsiteX4" fmla="*/ 36161 w 2472953"/>
              <a:gd name="connsiteY4" fmla="*/ 1671077 h 2103526"/>
              <a:gd name="connsiteX5" fmla="*/ 872753 w 2472953"/>
              <a:gd name="connsiteY5" fmla="*/ 644613 h 2103526"/>
              <a:gd name="connsiteX6" fmla="*/ 790416 w 2472953"/>
              <a:gd name="connsiteY6" fmla="*/ 236782 h 2103526"/>
              <a:gd name="connsiteX7" fmla="*/ 784956 w 2472953"/>
              <a:gd name="connsiteY7" fmla="*/ 226722 h 2103526"/>
              <a:gd name="connsiteX8" fmla="*/ 1174207 w 2472953"/>
              <a:gd name="connsiteY8" fmla="*/ 0 h 210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953" h="2103526">
                <a:moveTo>
                  <a:pt x="1174207" y="0"/>
                </a:moveTo>
                <a:lnTo>
                  <a:pt x="2472953" y="2103526"/>
                </a:lnTo>
                <a:lnTo>
                  <a:pt x="1631" y="2103526"/>
                </a:lnTo>
                <a:lnTo>
                  <a:pt x="0" y="1676596"/>
                </a:lnTo>
                <a:lnTo>
                  <a:pt x="36161" y="1671077"/>
                </a:lnTo>
                <a:cubicBezTo>
                  <a:pt x="513603" y="1573378"/>
                  <a:pt x="872753" y="1150937"/>
                  <a:pt x="872753" y="644613"/>
                </a:cubicBezTo>
                <a:cubicBezTo>
                  <a:pt x="872753" y="499949"/>
                  <a:pt x="843435" y="362133"/>
                  <a:pt x="790416" y="236782"/>
                </a:cubicBezTo>
                <a:lnTo>
                  <a:pt x="784956" y="226722"/>
                </a:lnTo>
                <a:lnTo>
                  <a:pt x="1174207" y="0"/>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2" name="椭圆 101"/>
          <p:cNvSpPr/>
          <p:nvPr/>
        </p:nvSpPr>
        <p:spPr>
          <a:xfrm>
            <a:off x="2890729" y="3471754"/>
            <a:ext cx="1303554" cy="1303554"/>
          </a:xfrm>
          <a:prstGeom prst="ellipse">
            <a:avLst/>
          </a:prstGeom>
          <a:solidFill>
            <a:srgbClr val="C00000"/>
          </a:solidFill>
          <a:ln>
            <a:noFill/>
          </a:ln>
          <a:effectLst>
            <a:outerShdw blurRad="406400" sx="102000" sy="102000" algn="ctr" rotWithShape="0">
              <a:schemeClr val="tx2">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3138040" y="3725663"/>
            <a:ext cx="792480" cy="829945"/>
          </a:xfrm>
          <a:prstGeom prst="rect">
            <a:avLst/>
          </a:prstGeom>
        </p:spPr>
        <p:txBody>
          <a:bodyPr wrap="none">
            <a:spAutoFit/>
          </a:bodyPr>
          <a:lstStyle/>
          <a:p>
            <a:pPr algn="ctr"/>
            <a:r>
              <a:rPr lang="zh-CN" altLang="en-US" sz="2400" dirty="0">
                <a:solidFill>
                  <a:schemeClr val="bg1"/>
                </a:solidFill>
                <a:latin typeface="思源黑体 CN Bold" panose="020B0800000000000000" pitchFamily="34" charset="-122"/>
                <a:ea typeface="思源黑体 CN Bold" panose="020B0800000000000000" pitchFamily="34" charset="-122"/>
              </a:rPr>
              <a:t>感知</a:t>
            </a:r>
            <a:endParaRPr lang="zh-CN" altLang="en-US" sz="2400" dirty="0">
              <a:solidFill>
                <a:schemeClr val="bg1"/>
              </a:solidFill>
              <a:latin typeface="思源黑体 CN Bold" panose="020B0800000000000000" pitchFamily="34" charset="-122"/>
              <a:ea typeface="思源黑体 CN Bold" panose="020B0800000000000000" pitchFamily="34" charset="-122"/>
            </a:endParaRPr>
          </a:p>
          <a:p>
            <a:pPr algn="ctr"/>
            <a:r>
              <a:rPr lang="zh-CN" altLang="en-US" sz="2400" dirty="0">
                <a:solidFill>
                  <a:schemeClr val="bg1"/>
                </a:solidFill>
                <a:latin typeface="思源黑体 CN Bold" panose="020B0800000000000000" pitchFamily="34" charset="-122"/>
                <a:ea typeface="思源黑体 CN Bold" panose="020B0800000000000000" pitchFamily="34" charset="-122"/>
              </a:rPr>
              <a:t>数据</a:t>
            </a:r>
            <a:endParaRPr lang="zh-CN" altLang="en-US" sz="2400" dirty="0">
              <a:solidFill>
                <a:schemeClr val="bg1"/>
              </a:solidFill>
              <a:latin typeface="思源黑体 CN Bold" panose="020B0800000000000000" pitchFamily="34" charset="-122"/>
              <a:ea typeface="思源黑体 CN Bold" panose="020B0800000000000000" pitchFamily="34" charset="-122"/>
            </a:endParaRPr>
          </a:p>
        </p:txBody>
      </p:sp>
      <p:sp>
        <p:nvSpPr>
          <p:cNvPr id="104" name="矩形 103"/>
          <p:cNvSpPr/>
          <p:nvPr/>
        </p:nvSpPr>
        <p:spPr>
          <a:xfrm>
            <a:off x="3115433" y="2393851"/>
            <a:ext cx="895350" cy="953135"/>
          </a:xfrm>
          <a:prstGeom prst="rect">
            <a:avLst/>
          </a:prstGeom>
        </p:spPr>
        <p:txBody>
          <a:bodyPr wrap="none">
            <a:spAutoFit/>
          </a:bodyPr>
          <a:lstStyle/>
          <a:p>
            <a:pPr algn="ctr"/>
            <a:r>
              <a:rPr lang="zh-CN" altLang="en-US" sz="2800" b="1" dirty="0">
                <a:solidFill>
                  <a:srgbClr val="C00000"/>
                </a:solidFill>
                <a:latin typeface="思源黑体 CN Normal" panose="020B0400000000000000" pitchFamily="34" charset="-122"/>
                <a:ea typeface="思源黑体 CN Normal" panose="020B0400000000000000" pitchFamily="34" charset="-122"/>
              </a:rPr>
              <a:t>数据</a:t>
            </a:r>
            <a:endParaRPr lang="zh-CN" altLang="en-US" sz="2800" b="1" dirty="0">
              <a:solidFill>
                <a:srgbClr val="C00000"/>
              </a:solidFill>
              <a:latin typeface="思源黑体 CN Normal" panose="020B0400000000000000" pitchFamily="34" charset="-122"/>
              <a:ea typeface="思源黑体 CN Normal" panose="020B0400000000000000" pitchFamily="34" charset="-122"/>
            </a:endParaRPr>
          </a:p>
          <a:p>
            <a:pPr algn="ctr"/>
            <a:r>
              <a:rPr lang="zh-CN" altLang="en-US" sz="2800" b="1" dirty="0">
                <a:solidFill>
                  <a:srgbClr val="C00000"/>
                </a:solidFill>
                <a:latin typeface="思源黑体 CN Normal" panose="020B0400000000000000" pitchFamily="34" charset="-122"/>
                <a:ea typeface="思源黑体 CN Normal" panose="020B0400000000000000" pitchFamily="34" charset="-122"/>
              </a:rPr>
              <a:t>展示</a:t>
            </a:r>
            <a:endParaRPr lang="zh-CN" altLang="en-US" sz="2800" b="1" dirty="0">
              <a:solidFill>
                <a:srgbClr val="C00000"/>
              </a:solidFill>
              <a:latin typeface="思源黑体 CN Normal" panose="020B0400000000000000" pitchFamily="34" charset="-122"/>
              <a:ea typeface="思源黑体 CN Normal" panose="020B0400000000000000" pitchFamily="34" charset="-122"/>
            </a:endParaRPr>
          </a:p>
        </p:txBody>
      </p:sp>
      <p:sp>
        <p:nvSpPr>
          <p:cNvPr id="105" name="矩形 104"/>
          <p:cNvSpPr/>
          <p:nvPr/>
        </p:nvSpPr>
        <p:spPr>
          <a:xfrm>
            <a:off x="4450830" y="4452521"/>
            <a:ext cx="640080" cy="645160"/>
          </a:xfrm>
          <a:prstGeom prst="rect">
            <a:avLst/>
          </a:prstGeom>
        </p:spPr>
        <p:txBody>
          <a:bodyPr wrap="none">
            <a:spAutoFit/>
          </a:bodyPr>
          <a:lstStyle/>
          <a:p>
            <a:pPr algn="ctr"/>
            <a:r>
              <a:rPr lang="zh-CN" altLang="en-US" dirty="0">
                <a:solidFill>
                  <a:srgbClr val="C00000"/>
                </a:solidFill>
                <a:latin typeface="思源黑体 CN Normal" panose="020B0400000000000000" pitchFamily="34" charset="-122"/>
                <a:ea typeface="思源黑体 CN Normal" panose="020B0400000000000000" pitchFamily="34" charset="-122"/>
              </a:rPr>
              <a:t>数据</a:t>
            </a:r>
            <a:endParaRPr lang="zh-CN" altLang="en-US" dirty="0">
              <a:solidFill>
                <a:srgbClr val="C00000"/>
              </a:solidFill>
              <a:latin typeface="思源黑体 CN Normal" panose="020B0400000000000000" pitchFamily="34" charset="-122"/>
              <a:ea typeface="思源黑体 CN Normal" panose="020B0400000000000000" pitchFamily="34" charset="-122"/>
            </a:endParaRPr>
          </a:p>
          <a:p>
            <a:pPr algn="ctr"/>
            <a:r>
              <a:rPr lang="zh-CN" altLang="en-US" dirty="0">
                <a:solidFill>
                  <a:srgbClr val="C00000"/>
                </a:solidFill>
                <a:latin typeface="思源黑体 CN Normal" panose="020B0400000000000000" pitchFamily="34" charset="-122"/>
                <a:ea typeface="思源黑体 CN Normal" panose="020B0400000000000000" pitchFamily="34" charset="-122"/>
              </a:rPr>
              <a:t>分析</a:t>
            </a:r>
            <a:endParaRPr lang="zh-CN" altLang="en-US" dirty="0">
              <a:solidFill>
                <a:srgbClr val="C00000"/>
              </a:solidFill>
              <a:latin typeface="思源黑体 CN Normal" panose="020B0400000000000000" pitchFamily="34" charset="-122"/>
              <a:ea typeface="思源黑体 CN Normal" panose="020B0400000000000000" pitchFamily="34" charset="-122"/>
            </a:endParaRPr>
          </a:p>
        </p:txBody>
      </p:sp>
      <p:sp>
        <p:nvSpPr>
          <p:cNvPr id="106" name="矩形 105"/>
          <p:cNvSpPr/>
          <p:nvPr/>
        </p:nvSpPr>
        <p:spPr>
          <a:xfrm>
            <a:off x="2027661" y="4462046"/>
            <a:ext cx="640080" cy="645160"/>
          </a:xfrm>
          <a:prstGeom prst="rect">
            <a:avLst/>
          </a:prstGeom>
        </p:spPr>
        <p:txBody>
          <a:bodyPr wrap="none">
            <a:spAutoFit/>
          </a:bodyPr>
          <a:lstStyle/>
          <a:p>
            <a:pPr algn="ctr"/>
            <a:r>
              <a:rPr lang="zh-CN" altLang="en-US" dirty="0">
                <a:solidFill>
                  <a:srgbClr val="C00000"/>
                </a:solidFill>
                <a:latin typeface="思源黑体 CN Normal" panose="020B0400000000000000" pitchFamily="34" charset="-122"/>
                <a:ea typeface="思源黑体 CN Normal" panose="020B0400000000000000" pitchFamily="34" charset="-122"/>
              </a:rPr>
              <a:t>数据</a:t>
            </a:r>
            <a:endParaRPr lang="zh-CN" altLang="en-US" dirty="0">
              <a:solidFill>
                <a:srgbClr val="C00000"/>
              </a:solidFill>
              <a:latin typeface="思源黑体 CN Normal" panose="020B0400000000000000" pitchFamily="34" charset="-122"/>
              <a:ea typeface="思源黑体 CN Normal" panose="020B0400000000000000" pitchFamily="34" charset="-122"/>
            </a:endParaRPr>
          </a:p>
          <a:p>
            <a:pPr algn="ctr"/>
            <a:r>
              <a:rPr lang="zh-CN" altLang="en-US" dirty="0">
                <a:solidFill>
                  <a:srgbClr val="C00000"/>
                </a:solidFill>
                <a:latin typeface="思源黑体 CN Normal" panose="020B0400000000000000" pitchFamily="34" charset="-122"/>
                <a:ea typeface="思源黑体 CN Normal" panose="020B0400000000000000" pitchFamily="34" charset="-122"/>
              </a:rPr>
              <a:t>获取</a:t>
            </a:r>
            <a:endParaRPr lang="zh-CN" altLang="en-US" dirty="0">
              <a:solidFill>
                <a:srgbClr val="C00000"/>
              </a:solidFill>
              <a:latin typeface="思源黑体 CN Normal" panose="020B0400000000000000" pitchFamily="34" charset="-122"/>
              <a:ea typeface="思源黑体 CN Normal" panose="020B0400000000000000" pitchFamily="34" charset="-122"/>
            </a:endParaRPr>
          </a:p>
        </p:txBody>
      </p:sp>
      <p:sp>
        <p:nvSpPr>
          <p:cNvPr id="107" name="矩形 106"/>
          <p:cNvSpPr/>
          <p:nvPr/>
        </p:nvSpPr>
        <p:spPr>
          <a:xfrm>
            <a:off x="6537960" y="1821815"/>
            <a:ext cx="4850130" cy="4523105"/>
          </a:xfrm>
          <a:prstGeom prst="rect">
            <a:avLst/>
          </a:prstGeom>
        </p:spPr>
        <p:txBody>
          <a:bodyPr wrap="square">
            <a:spAutoFit/>
          </a:bodyPr>
          <a:lstStyle/>
          <a:p>
            <a:pPr marL="285750" indent="-285750" algn="just" hangingPunct="0">
              <a:lnSpc>
                <a:spcPct val="120000"/>
              </a:lnSpc>
              <a:buFont typeface="Arial" panose="020B0604020202090204" pitchFamily="34" charset="0"/>
              <a:buChar char="•"/>
            </a:pPr>
            <a:r>
              <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rPr>
              <a:t>数据本身是无价值的数值，其核心价值在于数据背后隐藏的需求、动机、目的、规律和问题。数据应用的最终目标是为各级决策提供依据。</a:t>
            </a:r>
            <a:endPar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endParaRPr>
          </a:p>
          <a:p>
            <a:pPr marL="285750" indent="-285750" algn="just" hangingPunct="0">
              <a:lnSpc>
                <a:spcPct val="120000"/>
              </a:lnSpc>
              <a:buFont typeface="Arial" panose="020B0604020202090204" pitchFamily="34" charset="0"/>
              <a:buChar char="•"/>
            </a:pPr>
            <a:endPar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endParaRPr>
          </a:p>
          <a:p>
            <a:pPr marL="285750" indent="-285750" algn="just" hangingPunct="0">
              <a:lnSpc>
                <a:spcPct val="120000"/>
              </a:lnSpc>
              <a:buFont typeface="Arial" panose="020B0604020202090204" pitchFamily="34" charset="0"/>
              <a:buChar char="•"/>
            </a:pPr>
            <a:r>
              <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rPr>
              <a:t>可视化的数据展示有助于决策者明晰数据的含义和趋势，对决策制定起到关键作用</a:t>
            </a:r>
            <a:endPar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endParaRPr>
          </a:p>
          <a:p>
            <a:pPr marL="285750" indent="-285750" algn="just" hangingPunct="0">
              <a:lnSpc>
                <a:spcPct val="120000"/>
              </a:lnSpc>
              <a:buFont typeface="Arial" panose="020B0604020202090204" pitchFamily="34" charset="0"/>
              <a:buChar char="•"/>
            </a:pPr>
            <a:endPar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endParaRPr>
          </a:p>
          <a:p>
            <a:pPr marL="285750" indent="-285750" algn="just" hangingPunct="0">
              <a:lnSpc>
                <a:spcPct val="120000"/>
              </a:lnSpc>
              <a:buFont typeface="Arial" panose="020B0604020202090204" pitchFamily="34" charset="0"/>
              <a:buChar char="•"/>
            </a:pPr>
            <a:r>
              <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rPr>
              <a:t>当前物联网系统的使用普遍存在重视系统建设、技术实现，忽略数据含义解读的误区</a:t>
            </a:r>
            <a:endParaRPr lang="zh-CN" altLang="en-US" sz="2000" b="1" spc="100" dirty="0">
              <a:solidFill>
                <a:schemeClr val="tx1">
                  <a:lumMod val="60000"/>
                  <a:lumOff val="40000"/>
                </a:schemeClr>
              </a:solidFill>
              <a:latin typeface="微软雅黑" panose="020B0503020204020204" pitchFamily="34" charset="-122"/>
              <a:ea typeface="微软雅黑" panose="020B0503020204020204" pitchFamily="34" charset="-122"/>
            </a:endParaRPr>
          </a:p>
        </p:txBody>
      </p:sp>
      <p:cxnSp>
        <p:nvCxnSpPr>
          <p:cNvPr id="108" name="直接连接符 107"/>
          <p:cNvCxnSpPr/>
          <p:nvPr/>
        </p:nvCxnSpPr>
        <p:spPr>
          <a:xfrm flipH="1">
            <a:off x="6908800" y="1586884"/>
            <a:ext cx="390497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6619875" y="1588280"/>
            <a:ext cx="53838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5789295" y="908050"/>
            <a:ext cx="5598160" cy="521970"/>
          </a:xfrm>
          <a:prstGeom prst="rect">
            <a:avLst/>
          </a:prstGeom>
          <a:noFill/>
        </p:spPr>
        <p:txBody>
          <a:bodyPr wrap="square" rtlCol="0">
            <a:spAutoFit/>
          </a:bodyPr>
          <a:lstStyle>
            <a:defPPr>
              <a:defRPr lang="zh-CN"/>
            </a:defPPr>
            <a:lvl1pPr>
              <a:defRPr sz="2800" spc="200">
                <a:solidFill>
                  <a:schemeClr val="tx1">
                    <a:lumMod val="75000"/>
                  </a:schemeClr>
                </a:solidFill>
                <a:latin typeface="+mj-ea"/>
                <a:ea typeface="+mj-ea"/>
              </a:defRPr>
            </a:lvl1pPr>
          </a:lstStyle>
          <a:p>
            <a:r>
              <a:rPr lang="zh-CN" altLang="en-US" dirty="0">
                <a:solidFill>
                  <a:srgbClr val="C00000"/>
                </a:solidFill>
                <a:latin typeface="思源黑体 CN Bold" panose="020B0800000000000000" pitchFamily="34" charset="-122"/>
                <a:ea typeface="思源黑体 CN Bold" panose="020B0800000000000000" pitchFamily="34" charset="-122"/>
              </a:rPr>
              <a:t>感知数据的展示具有重要的意义</a:t>
            </a:r>
            <a:endParaRPr lang="zh-CN" altLang="en-US" dirty="0">
              <a:solidFill>
                <a:srgbClr val="C00000"/>
              </a:solidFill>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748665" y="47625"/>
            <a:ext cx="10515600" cy="1325563"/>
          </a:xfrm>
        </p:spPr>
        <p:txBody>
          <a:bodyPr vert="horz" wrap="square" lIns="91440" tIns="45720" rIns="91440" bIns="45720" rtlCol="0" anchor="ctr">
            <a:normAutofit/>
          </a:bodyPr>
          <a:lstStyle/>
          <a:p>
            <a:r>
              <a:rPr lang="zh-CN" altLang="en-US" sz="4000" dirty="0">
                <a:solidFill>
                  <a:schemeClr val="tx1"/>
                </a:solidFill>
              </a:rPr>
              <a:t>物联网数据展示系统</a:t>
            </a:r>
            <a:endParaRPr lang="zh-CN" altLang="en-US" sz="4000" dirty="0">
              <a:solidFill>
                <a:schemeClr val="tx1"/>
              </a:solidFill>
            </a:endParaRPr>
          </a:p>
        </p:txBody>
      </p:sp>
      <p:sp>
        <p:nvSpPr>
          <p:cNvPr id="7" name="文本框 6"/>
          <p:cNvSpPr txBox="1"/>
          <p:nvPr/>
        </p:nvSpPr>
        <p:spPr>
          <a:xfrm>
            <a:off x="748665" y="1003935"/>
            <a:ext cx="11131550" cy="1476375"/>
          </a:xfrm>
          <a:prstGeom prst="rect">
            <a:avLst/>
          </a:prstGeom>
          <a:noFill/>
        </p:spPr>
        <p:txBody>
          <a:bodyPr wrap="square" rtlCol="0">
            <a:spAutoFit/>
          </a:bodyPr>
          <a:p>
            <a:pPr marL="285750" indent="-285750" algn="l">
              <a:buFont typeface="Arial" panose="020B0604020202090204" pitchFamily="34" charset="0"/>
              <a:buChar char="•"/>
            </a:pPr>
            <a:endParaRPr lang="zh-CN" altLang="en-US">
              <a:sym typeface="+mn-ea"/>
            </a:endParaRPr>
          </a:p>
          <a:p>
            <a:pPr marL="285750" indent="-285750" algn="l">
              <a:buFont typeface="Arial" panose="020B0604020202090204" pitchFamily="34" charset="0"/>
              <a:buChar char="•"/>
            </a:pPr>
            <a:r>
              <a:rPr lang="zh-CN" altLang="en-US">
                <a:sym typeface="+mn-ea"/>
              </a:rPr>
              <a:t>数据展示的重要性目前逐渐受到重视，但仍然有所欠缺。核心问题之一是数字化的</a:t>
            </a:r>
            <a:r>
              <a:rPr lang="en-US" altLang="zh-CN">
                <a:sym typeface="+mn-ea"/>
              </a:rPr>
              <a:t>“</a:t>
            </a:r>
            <a:r>
              <a:rPr lang="zh-CN" altLang="en-US">
                <a:sym typeface="+mn-ea"/>
              </a:rPr>
              <a:t>底图</a:t>
            </a:r>
            <a:r>
              <a:rPr lang="en-US" altLang="zh-CN">
                <a:sym typeface="+mn-ea"/>
              </a:rPr>
              <a:t>”</a:t>
            </a:r>
            <a:r>
              <a:rPr lang="zh-CN" altLang="en-US">
                <a:sym typeface="+mn-ea"/>
              </a:rPr>
              <a:t>的生成成本较高。</a:t>
            </a:r>
            <a:endParaRPr lang="zh-CN" altLang="en-US">
              <a:sym typeface="+mn-ea"/>
            </a:endParaRPr>
          </a:p>
          <a:p>
            <a:pPr marL="285750" indent="-285750" algn="l">
              <a:buFont typeface="Arial" panose="020B0604020202090204" pitchFamily="34" charset="0"/>
              <a:buChar char="•"/>
            </a:pPr>
            <a:r>
              <a:rPr lang="zh-CN" altLang="en-US">
                <a:sym typeface="+mn-ea"/>
              </a:rPr>
              <a:t>本项目中将着重研究如何从传统的基础底图上快速生成数字化底图，为环保、建筑等领域的信息化服务。</a:t>
            </a:r>
            <a:endParaRPr lang="zh-CN" altLang="en-US">
              <a:sym typeface="+mn-ea"/>
            </a:endParaRPr>
          </a:p>
          <a:p>
            <a:pPr marL="285750" indent="-285750" algn="l">
              <a:buFont typeface="Arial" panose="020B0604020202090204" pitchFamily="34" charset="0"/>
              <a:buChar char="•"/>
            </a:pPr>
            <a:endParaRPr lang="zh-CN" altLang="en-US">
              <a:sym typeface="+mn-ea"/>
            </a:endParaRPr>
          </a:p>
          <a:p>
            <a:pPr marL="285750" indent="-285750"/>
            <a:endParaRPr lang="zh-CN" altLang="en-US"/>
          </a:p>
        </p:txBody>
      </p:sp>
      <p:pic>
        <p:nvPicPr>
          <p:cNvPr id="3" name="图片 2"/>
          <p:cNvPicPr>
            <a:picLocks noChangeAspect="1"/>
          </p:cNvPicPr>
          <p:nvPr/>
        </p:nvPicPr>
        <p:blipFill>
          <a:blip r:embed="rId2"/>
          <a:stretch>
            <a:fillRect/>
          </a:stretch>
        </p:blipFill>
        <p:spPr>
          <a:xfrm>
            <a:off x="810260" y="2538095"/>
            <a:ext cx="5168900" cy="1964055"/>
          </a:xfrm>
          <a:prstGeom prst="rect">
            <a:avLst/>
          </a:prstGeom>
        </p:spPr>
      </p:pic>
      <p:pic>
        <p:nvPicPr>
          <p:cNvPr id="4" name="图片 3"/>
          <p:cNvPicPr>
            <a:picLocks noChangeAspect="1"/>
          </p:cNvPicPr>
          <p:nvPr/>
        </p:nvPicPr>
        <p:blipFill>
          <a:blip r:embed="rId3"/>
          <a:stretch>
            <a:fillRect/>
          </a:stretch>
        </p:blipFill>
        <p:spPr>
          <a:xfrm>
            <a:off x="6267450" y="2538095"/>
            <a:ext cx="5523865" cy="2132965"/>
          </a:xfrm>
          <a:prstGeom prst="rect">
            <a:avLst/>
          </a:prstGeom>
        </p:spPr>
      </p:pic>
      <p:pic>
        <p:nvPicPr>
          <p:cNvPr id="5" name="图片 4"/>
          <p:cNvPicPr>
            <a:picLocks noChangeAspect="1"/>
          </p:cNvPicPr>
          <p:nvPr/>
        </p:nvPicPr>
        <p:blipFill>
          <a:blip r:embed="rId4"/>
          <a:stretch>
            <a:fillRect/>
          </a:stretch>
        </p:blipFill>
        <p:spPr>
          <a:xfrm>
            <a:off x="8406765" y="4888230"/>
            <a:ext cx="3384550" cy="1905000"/>
          </a:xfrm>
          <a:prstGeom prst="rect">
            <a:avLst/>
          </a:prstGeom>
        </p:spPr>
      </p:pic>
      <p:sp>
        <p:nvSpPr>
          <p:cNvPr id="9" name="文本框 8"/>
          <p:cNvSpPr txBox="1"/>
          <p:nvPr/>
        </p:nvSpPr>
        <p:spPr>
          <a:xfrm>
            <a:off x="1511300" y="4775835"/>
            <a:ext cx="309880" cy="368300"/>
          </a:xfrm>
          <a:prstGeom prst="rect">
            <a:avLst/>
          </a:prstGeom>
          <a:noFill/>
        </p:spPr>
        <p:txBody>
          <a:bodyPr wrap="none" rtlCol="0">
            <a:spAutoFit/>
          </a:bodyPr>
          <a:p>
            <a:endParaRPr lang="zh-CN" altLang="en-US"/>
          </a:p>
        </p:txBody>
      </p:sp>
      <p:sp>
        <p:nvSpPr>
          <p:cNvPr id="10" name="文本框 9"/>
          <p:cNvSpPr txBox="1"/>
          <p:nvPr/>
        </p:nvSpPr>
        <p:spPr>
          <a:xfrm>
            <a:off x="810260" y="4671060"/>
            <a:ext cx="5168900" cy="1753235"/>
          </a:xfrm>
          <a:prstGeom prst="rect">
            <a:avLst/>
          </a:prstGeom>
          <a:noFill/>
        </p:spPr>
        <p:txBody>
          <a:bodyPr wrap="square" rtlCol="0">
            <a:spAutoFit/>
          </a:bodyPr>
          <a:p>
            <a:r>
              <a:rPr lang="zh-CN" altLang="en-US"/>
              <a:t>例</a:t>
            </a:r>
            <a:r>
              <a:rPr lang="en-US" altLang="zh-CN"/>
              <a:t>1</a:t>
            </a:r>
            <a:r>
              <a:rPr lang="zh-CN" altLang="en-US"/>
              <a:t>（左）：环境监测物联网缺乏底层数据图，检测数据显示缺乏</a:t>
            </a:r>
            <a:r>
              <a:rPr lang="en-US" altLang="zh-CN"/>
              <a:t>GIS</a:t>
            </a:r>
            <a:r>
              <a:rPr lang="zh-CN" altLang="en-US"/>
              <a:t>信息。</a:t>
            </a:r>
            <a:endParaRPr lang="zh-CN" altLang="en-US"/>
          </a:p>
          <a:p>
            <a:r>
              <a:rPr lang="zh-CN" altLang="en-US"/>
              <a:t>例</a:t>
            </a:r>
            <a:r>
              <a:rPr lang="en-US" altLang="zh-CN"/>
              <a:t>2</a:t>
            </a:r>
            <a:r>
              <a:rPr lang="zh-CN" altLang="en-US"/>
              <a:t>（右）：建筑物联网存在较好的底图（</a:t>
            </a:r>
            <a:r>
              <a:rPr lang="en-US" altLang="zh-CN"/>
              <a:t>BIM</a:t>
            </a:r>
            <a:r>
              <a:rPr lang="zh-CN" altLang="en-US"/>
              <a:t>），但其开发成本较高，难以在所有建筑中推广。尤其对于中小型企业和已建成项目，其难度更大。</a:t>
            </a:r>
            <a:endParaRPr lang="zh-CN" altLang="en-US"/>
          </a:p>
          <a:p>
            <a:endParaRPr lang="zh-CN" altLang="en-US"/>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4820" y="365125"/>
            <a:ext cx="11597640" cy="437515"/>
          </a:xfrm>
        </p:spPr>
        <p:txBody>
          <a:bodyPr>
            <a:normAutofit fontScale="90000"/>
            <a:scene3d>
              <a:camera prst="orthographicFront"/>
              <a:lightRig rig="soft" dir="t">
                <a:rot lat="0" lon="0" rev="15600000"/>
              </a:lightRig>
            </a:scene3d>
            <a:sp3d extrusionH="57150" prstMaterial="softEdge">
              <a:bevelT w="25400" h="38100"/>
            </a:sp3d>
          </a:bodyPr>
          <a:p>
            <a:r>
              <a:rPr lang="zh-CN" altLang="en-US" sz="3200">
                <a:solidFill>
                  <a:srgbClr val="7030A0"/>
                </a:solidFill>
                <a:effectLst/>
              </a:rPr>
              <a:t>摒弃地图</a:t>
            </a:r>
            <a:r>
              <a:rPr lang="en-US" altLang="zh-CN" sz="3200">
                <a:solidFill>
                  <a:srgbClr val="7030A0"/>
                </a:solidFill>
                <a:effectLst/>
              </a:rPr>
              <a:t>API(</a:t>
            </a:r>
            <a:r>
              <a:rPr lang="zh-CN" altLang="en-US" sz="3200">
                <a:solidFill>
                  <a:srgbClr val="7030A0"/>
                </a:solidFill>
                <a:effectLst/>
              </a:rPr>
              <a:t>高德地图</a:t>
            </a:r>
            <a:r>
              <a:rPr lang="en-US" altLang="zh-CN" sz="3200">
                <a:solidFill>
                  <a:srgbClr val="7030A0"/>
                </a:solidFill>
                <a:effectLst/>
              </a:rPr>
              <a:t>API)</a:t>
            </a:r>
            <a:r>
              <a:rPr lang="zh-CN" altLang="en-US" sz="3200">
                <a:solidFill>
                  <a:srgbClr val="7030A0"/>
                </a:solidFill>
                <a:effectLst/>
              </a:rPr>
              <a:t>，生成基于高德地图清晰图像识别的底图</a:t>
            </a:r>
            <a:endParaRPr lang="zh-CN" altLang="en-US" sz="3200">
              <a:solidFill>
                <a:srgbClr val="7030A0"/>
              </a:solidFill>
              <a:effectLst/>
            </a:endParaRPr>
          </a:p>
        </p:txBody>
      </p:sp>
      <p:sp>
        <p:nvSpPr>
          <p:cNvPr id="3" name="内容占位符 2"/>
          <p:cNvSpPr>
            <a:spLocks noGrp="1"/>
          </p:cNvSpPr>
          <p:nvPr>
            <p:ph idx="1"/>
          </p:nvPr>
        </p:nvSpPr>
        <p:spPr>
          <a:xfrm>
            <a:off x="838200" y="1027430"/>
            <a:ext cx="10515600" cy="5149850"/>
          </a:xfrm>
        </p:spPr>
        <p:txBody>
          <a:bodyPr/>
          <a:p>
            <a:r>
              <a:rPr lang="zh-CN" altLang="en-US"/>
              <a:t>智能图像识别是一个基本点，那么我们可以用传统</a:t>
            </a:r>
            <a:r>
              <a:rPr lang="en-US" altLang="zh-CN"/>
              <a:t>openCV</a:t>
            </a:r>
            <a:r>
              <a:rPr lang="zh-CN" altLang="en-US"/>
              <a:t>生成底图</a:t>
            </a:r>
            <a:endParaRPr lang="zh-CN" altLang="en-US"/>
          </a:p>
        </p:txBody>
      </p:sp>
      <p:pic>
        <p:nvPicPr>
          <p:cNvPr id="4" name="图片 3"/>
          <p:cNvPicPr>
            <a:picLocks noChangeAspect="1"/>
          </p:cNvPicPr>
          <p:nvPr/>
        </p:nvPicPr>
        <p:blipFill>
          <a:blip r:embed="rId1"/>
          <a:stretch>
            <a:fillRect/>
          </a:stretch>
        </p:blipFill>
        <p:spPr>
          <a:xfrm>
            <a:off x="1070610" y="1536700"/>
            <a:ext cx="9373235" cy="5203825"/>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20650"/>
            <a:ext cx="10515600" cy="604520"/>
          </a:xfrm>
        </p:spPr>
        <p:txBody>
          <a:bodyPr>
            <a:normAutofit fontScale="90000"/>
          </a:bodyPr>
          <a:p>
            <a:r>
              <a:rPr lang="zh-CN" altLang="en-US"/>
              <a:t>步骤三</a:t>
            </a:r>
            <a:endParaRPr lang="zh-CN" altLang="en-US"/>
          </a:p>
        </p:txBody>
      </p:sp>
      <p:pic>
        <p:nvPicPr>
          <p:cNvPr id="6" name="内容占位符 5" descr="20200318171525326"/>
          <p:cNvPicPr>
            <a:picLocks noChangeAspect="1"/>
          </p:cNvPicPr>
          <p:nvPr>
            <p:ph idx="1"/>
          </p:nvPr>
        </p:nvPicPr>
        <p:blipFill>
          <a:blip r:embed="rId1"/>
          <a:stretch>
            <a:fillRect/>
          </a:stretch>
        </p:blipFill>
        <p:spPr>
          <a:xfrm>
            <a:off x="1477645" y="830580"/>
            <a:ext cx="9236710" cy="546100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835660"/>
          </a:xfrm>
        </p:spPr>
        <p:txBody>
          <a:bodyPr/>
          <a:p>
            <a:r>
              <a:rPr lang="zh-CN" altLang="en-US">
                <a:solidFill>
                  <a:srgbClr val="7030A0"/>
                </a:solidFill>
              </a:rPr>
              <a:t>学习产出路径规划及代码实现</a:t>
            </a:r>
            <a:endParaRPr lang="zh-CN" altLang="en-US">
              <a:solidFill>
                <a:srgbClr val="7030A0"/>
              </a:solidFill>
            </a:endParaRPr>
          </a:p>
        </p:txBody>
      </p:sp>
      <p:sp>
        <p:nvSpPr>
          <p:cNvPr id="3" name="内容占位符 2"/>
          <p:cNvSpPr>
            <a:spLocks noGrp="1"/>
          </p:cNvSpPr>
          <p:nvPr>
            <p:ph idx="1"/>
          </p:nvPr>
        </p:nvSpPr>
        <p:spPr>
          <a:xfrm>
            <a:off x="838200" y="1825625"/>
            <a:ext cx="10515600" cy="4351338"/>
          </a:xfrm>
        </p:spPr>
        <p:txBody>
          <a:bodyPr>
            <a:normAutofit fontScale="70000"/>
          </a:bodyPr>
          <a:p>
            <a:pPr marL="0" indent="0">
              <a:buNone/>
            </a:pPr>
            <a:r>
              <a:rPr lang="zh-CN" altLang="en-US"/>
              <a:t>分为三个阶段尽快完成</a:t>
            </a:r>
            <a:endParaRPr lang="zh-CN" altLang="en-US"/>
          </a:p>
          <a:p>
            <a:pPr marL="0" indent="0">
              <a:buNone/>
            </a:pPr>
            <a:r>
              <a:rPr lang="en-US" altLang="zh-CN"/>
              <a:t>1.  2020.11.11--2020.11.21</a:t>
            </a:r>
            <a:endParaRPr lang="en-US" altLang="zh-CN"/>
          </a:p>
          <a:p>
            <a:pPr marL="0" indent="0">
              <a:buNone/>
            </a:pPr>
            <a:r>
              <a:rPr lang="en-US" altLang="zh-CN"/>
              <a:t>openCV</a:t>
            </a:r>
            <a:r>
              <a:rPr lang="zh-CN" altLang="en-US"/>
              <a:t>的基础：</a:t>
            </a:r>
            <a:endParaRPr lang="zh-CN" altLang="en-US"/>
          </a:p>
          <a:p>
            <a:pPr marL="0" indent="0">
              <a:buNone/>
            </a:pPr>
            <a:r>
              <a:rPr lang="en-US" altLang="zh-CN"/>
              <a:t>a.</a:t>
            </a:r>
            <a:r>
              <a:rPr lang="zh-CN" altLang="en-US"/>
              <a:t>载入 </a:t>
            </a:r>
            <a:r>
              <a:rPr lang="en-US" altLang="zh-CN"/>
              <a:t>b.</a:t>
            </a:r>
            <a:r>
              <a:rPr lang="zh-CN" altLang="en-US"/>
              <a:t>显示 </a:t>
            </a:r>
            <a:r>
              <a:rPr lang="en-US" altLang="zh-CN"/>
              <a:t>c.</a:t>
            </a:r>
            <a:r>
              <a:rPr lang="zh-CN" altLang="en-US"/>
              <a:t>输出</a:t>
            </a:r>
            <a:endParaRPr lang="zh-CN" altLang="en-US"/>
          </a:p>
          <a:p>
            <a:pPr marL="0" indent="0">
              <a:buNone/>
            </a:pPr>
            <a:endParaRPr lang="zh-CN" altLang="en-US"/>
          </a:p>
          <a:p>
            <a:pPr marL="0" indent="0">
              <a:buNone/>
            </a:pPr>
            <a:r>
              <a:rPr lang="en-US" altLang="zh-CN"/>
              <a:t>2.  2020.11.21--2020.11.30</a:t>
            </a:r>
            <a:endParaRPr lang="en-US" altLang="zh-CN"/>
          </a:p>
          <a:p>
            <a:pPr marL="0" indent="0">
              <a:buNone/>
            </a:pPr>
            <a:r>
              <a:rPr lang="zh-CN" altLang="en-US"/>
              <a:t>在载入进程的中间实现：</a:t>
            </a:r>
            <a:endParaRPr lang="zh-CN" altLang="en-US"/>
          </a:p>
          <a:p>
            <a:pPr marL="0" indent="0">
              <a:buNone/>
            </a:pPr>
            <a:r>
              <a:rPr lang="en-US" altLang="zh-CN"/>
              <a:t>a.</a:t>
            </a:r>
            <a:r>
              <a:rPr lang="zh-CN" altLang="en-US"/>
              <a:t>获取、改变像素</a:t>
            </a:r>
            <a:r>
              <a:rPr lang="en-US" altLang="zh-CN"/>
              <a:t>b.</a:t>
            </a:r>
            <a:r>
              <a:rPr lang="zh-CN" altLang="en-US"/>
              <a:t>图像属性</a:t>
            </a:r>
            <a:r>
              <a:rPr lang="en-US" altLang="zh-CN"/>
              <a:t>c.</a:t>
            </a:r>
            <a:r>
              <a:rPr lang="zh-CN" altLang="en-US"/>
              <a:t>分割，合并，扩展图像通道</a:t>
            </a:r>
            <a:endParaRPr lang="zh-CN" altLang="en-US"/>
          </a:p>
          <a:p>
            <a:pPr marL="0" indent="0">
              <a:buNone/>
            </a:pPr>
            <a:endParaRPr lang="zh-CN" altLang="en-US"/>
          </a:p>
          <a:p>
            <a:pPr marL="0" indent="0">
              <a:buNone/>
            </a:pPr>
            <a:r>
              <a:rPr lang="en-US" altLang="zh-CN"/>
              <a:t>3. 2020.12.01--2020.12.15</a:t>
            </a:r>
            <a:endParaRPr lang="en-US" altLang="zh-CN"/>
          </a:p>
          <a:p>
            <a:pPr marL="0" indent="0">
              <a:buNone/>
            </a:pPr>
            <a:r>
              <a:rPr lang="en-US" altLang="zh-CN"/>
              <a:t>image processing</a:t>
            </a:r>
            <a:r>
              <a:rPr lang="zh-CN" altLang="en-US"/>
              <a:t>：</a:t>
            </a:r>
            <a:r>
              <a:rPr lang="en-US" altLang="zh-CN"/>
              <a:t> </a:t>
            </a:r>
            <a:endParaRPr lang="en-US" altLang="zh-CN"/>
          </a:p>
          <a:p>
            <a:pPr marL="0" indent="0">
              <a:buNone/>
            </a:pPr>
            <a:r>
              <a:rPr lang="en-US" altLang="zh-CN"/>
              <a:t>a.</a:t>
            </a:r>
            <a:r>
              <a:rPr lang="zh-CN" altLang="en-US"/>
              <a:t>颜色空间转换 </a:t>
            </a:r>
            <a:r>
              <a:rPr lang="en-US" altLang="zh-CN"/>
              <a:t>b.</a:t>
            </a:r>
            <a:r>
              <a:rPr lang="zh-CN" altLang="en-US"/>
              <a:t>几何变换 </a:t>
            </a:r>
            <a:r>
              <a:rPr lang="en-US" altLang="zh-CN"/>
              <a:t>c.</a:t>
            </a:r>
            <a:r>
              <a:rPr lang="zh-CN" altLang="en-US"/>
              <a:t>图像阈值 </a:t>
            </a:r>
            <a:r>
              <a:rPr lang="en-US" altLang="zh-CN"/>
              <a:t>d.</a:t>
            </a:r>
            <a:r>
              <a:rPr lang="zh-CN" altLang="en-US"/>
              <a:t>图像平滑 </a:t>
            </a:r>
            <a:r>
              <a:rPr lang="en-US" altLang="zh-CN"/>
              <a:t>e.openCV</a:t>
            </a:r>
            <a:r>
              <a:rPr lang="zh-CN" altLang="en-US"/>
              <a:t>边缘检测   </a:t>
            </a:r>
            <a:r>
              <a:rPr lang="en-US" altLang="zh-CN"/>
              <a:t>OUT:</a:t>
            </a:r>
            <a:r>
              <a:rPr lang="zh-CN" altLang="en-US"/>
              <a:t>显示，输出</a:t>
            </a:r>
            <a:endParaRPr lang="zh-CN" altLang="en-US"/>
          </a:p>
          <a:p>
            <a:pPr marL="0" indent="0">
              <a:buNone/>
            </a:pP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607060"/>
          </a:xfrm>
        </p:spPr>
        <p:txBody>
          <a:bodyPr>
            <a:normAutofit fontScale="90000"/>
          </a:bodyPr>
          <a:p>
            <a:r>
              <a:rPr lang="zh-CN" altLang="en-US">
                <a:solidFill>
                  <a:srgbClr val="7030A0"/>
                </a:solidFill>
              </a:rPr>
              <a:t>第一阶段代码以及初步探究</a:t>
            </a:r>
            <a:endParaRPr lang="zh-CN" altLang="en-US">
              <a:solidFill>
                <a:srgbClr val="7030A0"/>
              </a:solidFill>
            </a:endParaRPr>
          </a:p>
        </p:txBody>
      </p:sp>
      <p:sp>
        <p:nvSpPr>
          <p:cNvPr id="3" name="内容占位符 2"/>
          <p:cNvSpPr>
            <a:spLocks noGrp="1"/>
          </p:cNvSpPr>
          <p:nvPr>
            <p:ph idx="1"/>
          </p:nvPr>
        </p:nvSpPr>
        <p:spPr>
          <a:xfrm>
            <a:off x="838200" y="1411605"/>
            <a:ext cx="10515600" cy="4907280"/>
          </a:xfrm>
        </p:spPr>
        <p:txBody>
          <a:bodyPr>
            <a:normAutofit lnSpcReduction="10000"/>
          </a:bodyPr>
          <a:p>
            <a:r>
              <a:rPr lang="zh-CN" altLang="en-US"/>
              <a:t>我有一个想法，</a:t>
            </a:r>
            <a:r>
              <a:rPr lang="en-US" altLang="zh-CN"/>
              <a:t>imread('</a:t>
            </a:r>
            <a:r>
              <a:rPr lang="zh-CN" altLang="en-US"/>
              <a:t>路径</a:t>
            </a:r>
            <a:r>
              <a:rPr lang="en-US" altLang="zh-CN"/>
              <a:t>')</a:t>
            </a:r>
            <a:r>
              <a:rPr lang="zh-CN" altLang="en-US"/>
              <a:t>；路径用</a:t>
            </a:r>
            <a:r>
              <a:rPr lang="en-US" altLang="zh-CN"/>
              <a:t>for</a:t>
            </a:r>
            <a:r>
              <a:rPr lang="zh-CN" altLang="en-US"/>
              <a:t>循环实现全程遍历，将图片全部导入此代码中，</a:t>
            </a:r>
            <a:r>
              <a:rPr lang="en-US" altLang="zh-CN"/>
              <a:t>self.infile</a:t>
            </a:r>
            <a:r>
              <a:rPr lang="zh-CN" altLang="en-US"/>
              <a:t>将</a:t>
            </a:r>
            <a:r>
              <a:rPr lang="en-US" altLang="zh-CN"/>
              <a:t>img</a:t>
            </a:r>
            <a:r>
              <a:rPr lang="zh-CN" altLang="en-US"/>
              <a:t>全程代入其中，将其灰度加入</a:t>
            </a:r>
            <a:endParaRPr lang="zh-CN" altLang="en-US"/>
          </a:p>
          <a:p>
            <a:r>
              <a:rPr lang="zh-CN" altLang="en-US"/>
              <a:t>可以创建数组</a:t>
            </a:r>
            <a:endParaRPr lang="zh-CN" altLang="en-US"/>
          </a:p>
          <a:p>
            <a:r>
              <a:rPr lang="en-US" altLang="zh-CN"/>
              <a:t>self</a:t>
            </a:r>
            <a:r>
              <a:rPr lang="zh-CN" altLang="en-US"/>
              <a:t>相当于</a:t>
            </a:r>
            <a:r>
              <a:rPr lang="en-US" altLang="zh-CN"/>
              <a:t>this,</a:t>
            </a:r>
            <a:r>
              <a:rPr lang="zh-CN" altLang="en-US"/>
              <a:t>怎么解决这中间的问题</a:t>
            </a:r>
            <a:endParaRPr lang="zh-CN" altLang="en-US"/>
          </a:p>
          <a:p>
            <a:r>
              <a:rPr lang="zh-CN" altLang="en-US"/>
              <a:t>数组可以保存图片</a:t>
            </a:r>
            <a:endParaRPr lang="zh-CN" altLang="en-US"/>
          </a:p>
          <a:p>
            <a:r>
              <a:rPr lang="zh-CN" altLang="en-US"/>
              <a:t>中间的 逻辑关系可以细细思量</a:t>
            </a:r>
            <a:endParaRPr lang="zh-CN" altLang="en-US"/>
          </a:p>
          <a:p>
            <a:r>
              <a:rPr lang="zh-CN" altLang="en-US"/>
              <a:t>测试集</a:t>
            </a:r>
            <a:r>
              <a:rPr lang="en-US" altLang="zh-CN"/>
              <a:t>+</a:t>
            </a:r>
            <a:r>
              <a:rPr lang="zh-CN" altLang="en-US"/>
              <a:t>原始集可以完全用数组代写啊</a:t>
            </a:r>
            <a:endParaRPr lang="zh-CN" altLang="en-US"/>
          </a:p>
          <a:p>
            <a:r>
              <a:rPr lang="zh-CN" altLang="en-US"/>
              <a:t>包在</a:t>
            </a:r>
            <a:r>
              <a:rPr lang="en-US" altLang="zh-CN"/>
              <a:t>for</a:t>
            </a:r>
            <a:r>
              <a:rPr lang="zh-CN" altLang="en-US"/>
              <a:t>循环里</a:t>
            </a:r>
            <a:endParaRPr lang="zh-CN" altLang="en-US"/>
          </a:p>
          <a:p>
            <a:pPr marL="0" indent="0">
              <a:buNone/>
            </a:pPr>
            <a:r>
              <a:rPr lang="zh-CN" altLang="en-US">
                <a:solidFill>
                  <a:srgbClr val="FF0000"/>
                </a:solidFill>
              </a:rPr>
              <a:t>事实证明这是错误的，因为你把所有图片遍历时，你自己创建的数组缓存就会被撑爆。</a:t>
            </a:r>
            <a:endParaRPr lang="zh-CN" altLang="en-US">
              <a:solidFill>
                <a:srgbClr val="FF0000"/>
              </a:solidFill>
            </a:endParaRPr>
          </a:p>
        </p:txBody>
      </p:sp>
    </p:spTree>
    <p:custDataLst>
      <p:tags r:id="rId1"/>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3101"/>
</p:tagLst>
</file>

<file path=ppt/tags/tag10.xml><?xml version="1.0" encoding="utf-8"?>
<p:tagLst xmlns:p="http://schemas.openxmlformats.org/presentationml/2006/main">
  <p:tag name="KSO_WM_BEAUTIFY_FLAG" val="#wm#"/>
  <p:tag name="KSO_WM_TEMPLATE_CATEGORY" val="custom"/>
  <p:tag name="KSO_WM_TEMPLATE_INDEX" val="20183101"/>
</p:tagLst>
</file>

<file path=ppt/tags/tag11.xml><?xml version="1.0" encoding="utf-8"?>
<p:tagLst xmlns:p="http://schemas.openxmlformats.org/presentationml/2006/main">
  <p:tag name="KSO_WM_BEAUTIFY_FLAG" val="#wm#"/>
  <p:tag name="KSO_WM_TEMPLATE_CATEGORY" val="custom"/>
  <p:tag name="KSO_WM_TEMPLATE_INDEX" val="20183101"/>
</p:tagLst>
</file>

<file path=ppt/tags/tag12.xml><?xml version="1.0" encoding="utf-8"?>
<p:tagLst xmlns:p="http://schemas.openxmlformats.org/presentationml/2006/main">
  <p:tag name="KSO_WM_BEAUTIFY_FLAG" val="#wm#"/>
  <p:tag name="KSO_WM_TEMPLATE_CATEGORY" val="custom"/>
  <p:tag name="KSO_WM_TEMPLATE_INDEX" val="20183101"/>
</p:tagLst>
</file>

<file path=ppt/tags/tag13.xml><?xml version="1.0" encoding="utf-8"?>
<p:tagLst xmlns:p="http://schemas.openxmlformats.org/presentationml/2006/main">
  <p:tag name="KSO_WM_BEAUTIFY_FLAG" val="#wm#"/>
  <p:tag name="KSO_WM_TEMPLATE_CATEGORY" val="custom"/>
  <p:tag name="KSO_WM_TEMPLATE_INDEX" val="20183101"/>
</p:tagLst>
</file>

<file path=ppt/tags/tag14.xml><?xml version="1.0" encoding="utf-8"?>
<p:tagLst xmlns:p="http://schemas.openxmlformats.org/presentationml/2006/main">
  <p:tag name="KSO_WM_BEAUTIFY_FLAG" val="#wm#"/>
  <p:tag name="KSO_WM_TEMPLATE_CATEGORY" val="custom"/>
  <p:tag name="KSO_WM_TEMPLATE_INDEX" val="20183101"/>
</p:tagLst>
</file>

<file path=ppt/tags/tag15.xml><?xml version="1.0" encoding="utf-8"?>
<p:tagLst xmlns:p="http://schemas.openxmlformats.org/presentationml/2006/main">
  <p:tag name="KSO_WM_BEAUTIFY_FLAG" val="#wm#"/>
  <p:tag name="KSO_WM_TEMPLATE_CATEGORY" val="custom"/>
  <p:tag name="KSO_WM_TEMPLATE_INDEX" val="20183101"/>
</p:tagLst>
</file>

<file path=ppt/tags/tag16.xml><?xml version="1.0" encoding="utf-8"?>
<p:tagLst xmlns:p="http://schemas.openxmlformats.org/presentationml/2006/main">
  <p:tag name="KSO_WM_BEAUTIFY_FLAG" val="#wm#"/>
  <p:tag name="KSO_WM_TEMPLATE_CATEGORY" val="custom"/>
  <p:tag name="KSO_WM_TEMPLATE_INDEX" val="20183101"/>
</p:tagLst>
</file>

<file path=ppt/tags/tag17.xml><?xml version="1.0" encoding="utf-8"?>
<p:tagLst xmlns:p="http://schemas.openxmlformats.org/presentationml/2006/main">
  <p:tag name="KSO_WM_BEAUTIFY_FLAG" val="#wm#"/>
  <p:tag name="KSO_WM_TEMPLATE_CATEGORY" val="custom"/>
  <p:tag name="KSO_WM_TEMPLATE_INDEX" val="20183101"/>
</p:tagLst>
</file>

<file path=ppt/tags/tag18.xml><?xml version="1.0" encoding="utf-8"?>
<p:tagLst xmlns:p="http://schemas.openxmlformats.org/presentationml/2006/main">
  <p:tag name="KSO_WM_BEAUTIFY_FLAG" val="#wm#"/>
  <p:tag name="KSO_WM_TEMPLATE_CATEGORY" val="custom"/>
  <p:tag name="KSO_WM_TEMPLATE_INDEX" val="20183101"/>
</p:tagLst>
</file>

<file path=ppt/tags/tag19.xml><?xml version="1.0" encoding="utf-8"?>
<p:tagLst xmlns:p="http://schemas.openxmlformats.org/presentationml/2006/main">
  <p:tag name="KSO_WM_BEAUTIFY_FLAG" val="#wm#"/>
  <p:tag name="KSO_WM_TEMPLATE_CATEGORY" val="custom"/>
  <p:tag name="KSO_WM_TEMPLATE_INDEX" val="20183101"/>
</p:tagLst>
</file>

<file path=ppt/tags/tag2.xml><?xml version="1.0" encoding="utf-8"?>
<p:tagLst xmlns:p="http://schemas.openxmlformats.org/presentationml/2006/main">
  <p:tag name="KSO_WM_TAG_VERSION" val="1.0"/>
  <p:tag name="KSO_WM_TEMPLATE_CATEGORY" val="custom"/>
  <p:tag name="KSO_WM_TEMPLATE_INDEX" val="20183101"/>
</p:tagLst>
</file>

<file path=ppt/tags/tag20.xml><?xml version="1.0" encoding="utf-8"?>
<p:tagLst xmlns:p="http://schemas.openxmlformats.org/presentationml/2006/main">
  <p:tag name="KSO_WM_BEAUTIFY_FLAG" val="#wm#"/>
  <p:tag name="KSO_WM_TEMPLATE_CATEGORY" val="custom"/>
  <p:tag name="KSO_WM_TEMPLATE_INDEX" val="20183101"/>
</p:tagLst>
</file>

<file path=ppt/tags/tag21.xml><?xml version="1.0" encoding="utf-8"?>
<p:tagLst xmlns:p="http://schemas.openxmlformats.org/presentationml/2006/main">
  <p:tag name="KSO_WM_BEAUTIFY_FLAG" val="#wm#"/>
  <p:tag name="KSO_WM_TEMPLATE_CATEGORY" val="custom"/>
  <p:tag name="KSO_WM_TEMPLATE_INDEX" val="20183101"/>
</p:tagLst>
</file>

<file path=ppt/tags/tag22.xml><?xml version="1.0" encoding="utf-8"?>
<p:tagLst xmlns:p="http://schemas.openxmlformats.org/presentationml/2006/main">
  <p:tag name="KSO_WM_BEAUTIFY_FLAG" val="#wm#"/>
  <p:tag name="KSO_WM_TEMPLATE_CATEGORY" val="custom"/>
  <p:tag name="KSO_WM_TEMPLATE_INDEX" val="20183101"/>
</p:tagLst>
</file>

<file path=ppt/tags/tag23.xml><?xml version="1.0" encoding="utf-8"?>
<p:tagLst xmlns:p="http://schemas.openxmlformats.org/presentationml/2006/main">
  <p:tag name="KSO_WM_BEAUTIFY_FLAG" val="#wm#"/>
  <p:tag name="KSO_WM_TEMPLATE_CATEGORY" val="custom"/>
  <p:tag name="KSO_WM_TEMPLATE_INDEX" val="20183101"/>
</p:tagLst>
</file>

<file path=ppt/tags/tag24.xml><?xml version="1.0" encoding="utf-8"?>
<p:tagLst xmlns:p="http://schemas.openxmlformats.org/presentationml/2006/main">
  <p:tag name="KSO_WM_BEAUTIFY_FLAG" val="#wm#"/>
  <p:tag name="KSO_WM_TEMPLATE_CATEGORY" val="custom"/>
  <p:tag name="KSO_WM_TEMPLATE_INDEX" val="20183101"/>
</p:tagLst>
</file>

<file path=ppt/tags/tag25.xml><?xml version="1.0" encoding="utf-8"?>
<p:tagLst xmlns:p="http://schemas.openxmlformats.org/presentationml/2006/main">
  <p:tag name="KSO_WM_BEAUTIFY_FLAG" val="#wm#"/>
  <p:tag name="KSO_WM_TEMPLATE_CATEGORY" val="custom"/>
  <p:tag name="KSO_WM_TEMPLATE_INDEX" val="20183101"/>
</p:tagLst>
</file>

<file path=ppt/tags/tag26.xml><?xml version="1.0" encoding="utf-8"?>
<p:tagLst xmlns:p="http://schemas.openxmlformats.org/presentationml/2006/main">
  <p:tag name="KSO_WM_BEAUTIFY_FLAG" val="#wm#"/>
  <p:tag name="KSO_WM_TEMPLATE_CATEGORY" val="custom"/>
  <p:tag name="KSO_WM_TEMPLATE_INDEX" val="20183101"/>
</p:tagLst>
</file>

<file path=ppt/tags/tag27.xml><?xml version="1.0" encoding="utf-8"?>
<p:tagLst xmlns:p="http://schemas.openxmlformats.org/presentationml/2006/main">
  <p:tag name="KSO_WM_BEAUTIFY_FLAG" val="#wm#"/>
  <p:tag name="KSO_WM_TEMPLATE_CATEGORY" val="custom"/>
  <p:tag name="KSO_WM_TEMPLATE_INDEX" val="20183101"/>
</p:tagLst>
</file>

<file path=ppt/tags/tag28.xml><?xml version="1.0" encoding="utf-8"?>
<p:tagLst xmlns:p="http://schemas.openxmlformats.org/presentationml/2006/main">
  <p:tag name="KSO_WM_BEAUTIFY_FLAG" val="#wm#"/>
  <p:tag name="KSO_WM_TEMPLATE_CATEGORY" val="custom"/>
  <p:tag name="KSO_WM_TEMPLATE_INDEX" val="20183101"/>
</p:tagLst>
</file>

<file path=ppt/tags/tag29.xml><?xml version="1.0" encoding="utf-8"?>
<p:tagLst xmlns:p="http://schemas.openxmlformats.org/presentationml/2006/main">
  <p:tag name="KSO_WM_BEAUTIFY_FLAG" val="#wm#"/>
  <p:tag name="KSO_WM_TEMPLATE_CATEGORY" val="custom"/>
  <p:tag name="KSO_WM_TEMPLATE_INDEX" val="20183101"/>
</p:tagLst>
</file>

<file path=ppt/tags/tag3.xml><?xml version="1.0" encoding="utf-8"?>
<p:tagLst xmlns:p="http://schemas.openxmlformats.org/presentationml/2006/main">
  <p:tag name="KSO_WM_TAG_VERSION" val="1.0"/>
  <p:tag name="KSO_WM_BEAUTIFY_FLAG" val="#wm#"/>
  <p:tag name="KSO_WM_COMBINE_RELATE_SLIDE_ID" val="background20181874_1"/>
  <p:tag name="KSO_WM_TEMPLATE_CATEGORY" val="custom"/>
  <p:tag name="KSO_WM_TEMPLATE_INDEX" val="20183101"/>
  <p:tag name="KSO_WM_TEMPLATE_SUBCATEGORY" val="combine"/>
  <p:tag name="KSO_WM_TEMPLATE_THUMBS_INDEX" val="1、4、6、12、13、19、21、27、28、31"/>
</p:tagLst>
</file>

<file path=ppt/tags/tag30.xml><?xml version="1.0" encoding="utf-8"?>
<p:tagLst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0"/>
  <p:tag name="KSO_WM_UNIT_LAYERLEVEL" val="1"/>
  <p:tag name="KSO_WM_UNIT_INDEX" val="1"/>
  <p:tag name="KSO_WM_UNIT_TYPE" val="a"/>
  <p:tag name="KSO_WM_TEMPLATE_CATEGORY" val="custom"/>
  <p:tag name="KSO_WM_TEMPLATE_INDEX" val="20183101"/>
  <p:tag name="KSO_WM_UNIT_ID" val="custom20183101_2*a*1"/>
</p:tagLst>
</file>

<file path=ppt/tags/tag31.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TAG_VERSION" val="1.0"/>
  <p:tag name="KSO_WM_COMBINE_RELATE_SLIDE_ID" val="background20181874_2"/>
  <p:tag name="KSO_WM_TEMPLATE_CATEGORY" val="custom"/>
  <p:tag name="KSO_WM_TEMPLATE_INDEX" val="20183101"/>
  <p:tag name="KSO_WM_SLIDE_ID" val="custom20183101_2"/>
  <p:tag name="KSO_WM_SLIDE_INDEX" val="2"/>
  <p:tag name="KSO_WM_TEMPLATE_SUBCATEGORY" val="combine"/>
</p:tagLst>
</file>

<file path=ppt/tags/tag32.xml><?xml version="1.0" encoding="utf-8"?>
<p:tagLst xmlns:p="http://schemas.openxmlformats.org/presentationml/2006/main">
  <p:tag name="KSO_WM_BEAUTIFY_FLAG" val="#wm#"/>
  <p:tag name="KSO_WM_TEMPLATE_CATEGORY" val="custom"/>
  <p:tag name="KSO_WM_TEMPLATE_INDEX" val="20183101"/>
</p:tagLst>
</file>

<file path=ppt/tags/tag33.xml><?xml version="1.0" encoding="utf-8"?>
<p:tagLst xmlns:p="http://schemas.openxmlformats.org/presentationml/2006/main">
  <p:tag name="KSO_WM_BEAUTIFY_FLAG" val="#wm#"/>
  <p:tag name="KSO_WM_TEMPLATE_CATEGORY" val="custom"/>
  <p:tag name="KSO_WM_TEMPLATE_INDEX" val="20183101"/>
</p:tagLst>
</file>

<file path=ppt/tags/tag4.xml><?xml version="1.0" encoding="utf-8"?>
<p:tagLst xmlns:p="http://schemas.openxmlformats.org/presentationml/2006/main">
  <p:tag name="KSO_WM_TAG_VERSION" val="1.0"/>
  <p:tag name="KSO_WM_BEAUTIFY_FLAG" val="#wm#"/>
  <p:tag name="KSO_WM_UNIT_TYPE" val="b"/>
  <p:tag name="KSO_WM_UNIT_INDEX" val="1"/>
  <p:tag name="KSO_WM_UNIT_LAYERLEVEL" val="1"/>
  <p:tag name="KSO_WM_UNIT_VALUE" val="28"/>
  <p:tag name="KSO_WM_UNIT_ISCONTENTSTITLE" val="0"/>
  <p:tag name="KSO_WM_UNIT_HIGHLIGHT" val="0"/>
  <p:tag name="KSO_WM_UNIT_COMPATIBLE" val="0"/>
  <p:tag name="KSO_WM_UNIT_CLEAR" val="0"/>
  <p:tag name="KSO_WM_UNIT_PRESET_TEXT_INDEX" val="4"/>
  <p:tag name="KSO_WM_UNIT_PRESET_TEXT_LEN" val="57"/>
  <p:tag name="KSO_WM_TEMPLATE_CATEGORY" val="custom"/>
  <p:tag name="KSO_WM_TEMPLATE_INDEX" val="20183101"/>
  <p:tag name="KSO_WM_UNIT_ID" val="custom20183101_1*b*1"/>
</p:tagLst>
</file>

<file path=ppt/tags/tag5.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11"/>
  <p:tag name="KSO_WM_UNIT_ISCONTENTSTITLE" val="0"/>
  <p:tag name="KSO_WM_UNIT_HIGHLIGHT" val="0"/>
  <p:tag name="KSO_WM_UNIT_COMPATIBLE" val="0"/>
  <p:tag name="KSO_WM_UNIT_CLEAR" val="0"/>
  <p:tag name="KSO_WM_UNIT_PRESET_TEXT" val="蓝色简约毕业论文"/>
  <p:tag name="KSO_WM_TEMPLATE_CATEGORY" val="custom"/>
  <p:tag name="KSO_WM_TEMPLATE_INDEX" val="20183101"/>
  <p:tag name="KSO_WM_UNIT_ID" val="custom20183101_1*a*1"/>
</p:tagLst>
</file>

<file path=ppt/tags/tag6.xml><?xml version="1.0" encoding="utf-8"?>
<p:tagLst xmlns:p="http://schemas.openxmlformats.org/presentationml/2006/main">
  <p:tag name="KSO_WM_SLIDE_ID" val="custom20183101_1"/>
  <p:tag name="KSO_WM_TEMPLATE_SUBCATEGORY" val="combine"/>
  <p:tag name="KSO_WM_TEMPLATE_MASTER_TYPE" val="1"/>
  <p:tag name="KSO_WM_TEMPLATE_COLOR_TYPE" val="1"/>
  <p:tag name="KSO_WM_SLIDE_TYPE" val="title"/>
  <p:tag name="KSO_WM_SLIDE_SUBTYPE" val="pureTxt"/>
  <p:tag name="KSO_WM_SLIDE_ITEM_CNT" val="3"/>
  <p:tag name="KSO_WM_SLIDE_INDEX" val="1"/>
  <p:tag name="KSO_WM_TAG_VERSION" val="1.0"/>
  <p:tag name="KSO_WM_BEAUTIFY_FLAG" val="#wm#"/>
  <p:tag name="KSO_WM_TEMPLATE_CATEGORY" val="custom"/>
  <p:tag name="KSO_WM_TEMPLATE_INDEX" val="20183101"/>
  <p:tag name="KSO_WM_SLIDE_LAYOUT" val="a_b_f"/>
  <p:tag name="KSO_WM_SLIDE_LAYOUT_CNT" val="1_1_1"/>
  <p:tag name="KSO_WM_UNIT_SHOW_EDIT_AREA_INDICATION" val="1"/>
  <p:tag name="KSO_WM_TEMPLATE_THUMBS_INDEX" val="1、4、6、12、13、19、21、27、28、31、"/>
  <p:tag name="KSO_WM_TEMPLATE_MASTER_THUMB_INDEX" val="12"/>
  <p:tag name="KSO_WM_COMBINE_RELATE_SLIDE_ID" val="background20181874_1"/>
</p:tagLst>
</file>

<file path=ppt/tags/tag7.xml><?xml version="1.0" encoding="utf-8"?>
<p:tagLst xmlns:p="http://schemas.openxmlformats.org/presentationml/2006/main">
  <p:tag name="KSO_WM_TEMPLATE_CATEGORY" val="custom"/>
  <p:tag name="KSO_WM_TEMPLATE_INDEX" val="20183101"/>
</p:tagLst>
</file>

<file path=ppt/tags/tag8.xml><?xml version="1.0" encoding="utf-8"?>
<p:tagLst xmlns:p="http://schemas.openxmlformats.org/presentationml/2006/main">
  <p:tag name="KSO_WM_TAG_VERSION" val="1.0"/>
  <p:tag name="KSO_WM_BEAUTIFY_FLAG" val="#wm#"/>
  <p:tag name="KSO_WM_UNIT_PRESET_TEXT_LEN" val="17"/>
  <p:tag name="KSO_WM_UNIT_PRESET_TEXT_INDEX" val="3"/>
  <p:tag name="KSO_WM_UNIT_CLEAR" val="0"/>
  <p:tag name="KSO_WM_UNIT_COMPATIBLE" val="0"/>
  <p:tag name="KSO_WM_UNIT_HIGHLIGHT" val="0"/>
  <p:tag name="KSO_WM_UNIT_ISCONTENTSTITLE" val="0"/>
  <p:tag name="KSO_WM_UNIT_VALUE" val="40"/>
  <p:tag name="KSO_WM_UNIT_LAYERLEVEL" val="1"/>
  <p:tag name="KSO_WM_UNIT_INDEX" val="1"/>
  <p:tag name="KSO_WM_UNIT_TYPE" val="a"/>
  <p:tag name="KSO_WM_TEMPLATE_CATEGORY" val="custom"/>
  <p:tag name="KSO_WM_TEMPLATE_INDEX" val="20183101"/>
  <p:tag name="KSO_WM_UNIT_ID" val="custom20183101_2*a*1"/>
</p:tagLst>
</file>

<file path=ppt/tags/tag9.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TAG_VERSION" val="1.0"/>
  <p:tag name="KSO_WM_COMBINE_RELATE_SLIDE_ID" val="background20181874_2"/>
  <p:tag name="KSO_WM_TEMPLATE_CATEGORY" val="custom"/>
  <p:tag name="KSO_WM_TEMPLATE_INDEX" val="20183101"/>
  <p:tag name="KSO_WM_SLIDE_ID" val="custom20183101_2"/>
  <p:tag name="KSO_WM_SLIDE_INDEX" val="2"/>
  <p:tag name="KSO_WM_TEMPLATE_SUBCATEGORY" val="combine"/>
</p:tagLst>
</file>

<file path=ppt/theme/theme1.xml><?xml version="1.0" encoding="utf-8"?>
<a:theme xmlns:a="http://schemas.openxmlformats.org/drawingml/2006/main" name="Office 主题">
  <a:themeElements>
    <a:clrScheme name="Office">
      <a:dk1>
        <a:srgbClr val="000000"/>
      </a:dk1>
      <a:lt1>
        <a:srgbClr val="FFFFFF"/>
      </a:lt1>
      <a:dk2>
        <a:srgbClr val="007FA2"/>
      </a:dk2>
      <a:lt2>
        <a:srgbClr val="FFFFFF"/>
      </a:lt2>
      <a:accent1>
        <a:srgbClr val="007FA2"/>
      </a:accent1>
      <a:accent2>
        <a:srgbClr val="FFFFFF"/>
      </a:accent2>
      <a:accent3>
        <a:srgbClr val="000000"/>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4365</Words>
  <Application>WPS 演示</Application>
  <PresentationFormat>宽屏</PresentationFormat>
  <Paragraphs>246</Paragraphs>
  <Slides>28</Slides>
  <Notes>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28</vt:i4>
      </vt:variant>
    </vt:vector>
  </HeadingPairs>
  <TitlesOfParts>
    <vt:vector size="50" baseType="lpstr">
      <vt:lpstr>Arial</vt:lpstr>
      <vt:lpstr>方正书宋_GBK</vt:lpstr>
      <vt:lpstr>Wingdings</vt:lpstr>
      <vt:lpstr>黑体</vt:lpstr>
      <vt:lpstr>汉仪中黑KW</vt:lpstr>
      <vt:lpstr>思源黑体 CN Light</vt:lpstr>
      <vt:lpstr>微软雅黑</vt:lpstr>
      <vt:lpstr>汉仪旗黑</vt:lpstr>
      <vt:lpstr>Calibri Light</vt:lpstr>
      <vt:lpstr>思源黑体 CN Bold</vt:lpstr>
      <vt:lpstr>等线</vt:lpstr>
      <vt:lpstr>苹方-简</vt:lpstr>
      <vt:lpstr>思源黑体 CN Normal</vt:lpstr>
      <vt:lpstr>Calibri</vt:lpstr>
      <vt:lpstr>宋体</vt:lpstr>
      <vt:lpstr>Arial Unicode MS</vt:lpstr>
      <vt:lpstr>Helvetica Neue</vt:lpstr>
      <vt:lpstr>汉仪书宋二KW</vt:lpstr>
      <vt:lpstr>冬青黑体简体中文</vt:lpstr>
      <vt:lpstr>汉仪中等线KW</vt:lpstr>
      <vt:lpstr>黑体</vt:lpstr>
      <vt:lpstr>Office 主题</vt:lpstr>
      <vt:lpstr>PowerPoint 演示文稿</vt:lpstr>
      <vt:lpstr>PowerPoint 演示文稿</vt:lpstr>
      <vt:lpstr>PowerPoint 演示文稿</vt:lpstr>
      <vt:lpstr>PowerPoint 演示文稿</vt:lpstr>
      <vt:lpstr>物联网数据展示系统</vt:lpstr>
      <vt:lpstr>摒弃地图API(高德地图API)，生成基于高德地图清晰图像识别的底图</vt:lpstr>
      <vt:lpstr>步骤三</vt:lpstr>
      <vt:lpstr>学习产出路径规划及代码实现</vt:lpstr>
      <vt:lpstr>第一阶段代码以及初步探究</vt:lpstr>
      <vt:lpstr>第一阶段改进方案及实现  2020.11.11--2020.11.21   openCV的基础：      a.载入 b.显示 c.输出， 已完结  具体后面优化的内容就是怎么将摄像头硬件照的照片自动传输到我的images中</vt:lpstr>
      <vt:lpstr>第二阶段代码及初步探究 2020.11.21--2020.11.30 在载入进程的中间实现： a.获取、改变像素b.图像属性c.分割，合并，扩展图像通道</vt:lpstr>
      <vt:lpstr>2020.11.21--2020.12.6 在载入进程的中间实现： a.获取、改变像素b.图像属性c.分割，合并，扩展图像通道</vt:lpstr>
      <vt:lpstr>接下来就是将测试代码嵌入自己的循环代码中</vt:lpstr>
      <vt:lpstr>可以很明显的从上图看出，黑白二值化非常明显，流域全为黑色</vt:lpstr>
      <vt:lpstr>上次二值化转换错了，这次河流流域转换成白色，其余地方转换成黑色</vt:lpstr>
      <vt:lpstr>接下来用cv2.findContours扩展图像通道并且将其轮廓提取保存入contours中</vt:lpstr>
      <vt:lpstr>第三阶段开始2020.12.06--2020.12.15 image processing：  a.轮廓提取测试 b.将轮廓提取代码嵌入循环代码c.将流域标记 d.地图生成 e.输出成为数字地图，嵌入隐藏点等待数据开发 </vt:lpstr>
      <vt:lpstr>本周执行的任务是将其加入了循环代码，可以进行保存，一键执行</vt:lpstr>
      <vt:lpstr>最近论文浏览（1.openCV原始解析论文）</vt:lpstr>
      <vt:lpstr>最近论文浏览（2.基于深度学习的fast-RCNN卷积识别流域论文）</vt:lpstr>
      <vt:lpstr>备用方案①：基于python实现的Java开源GIS系统</vt:lpstr>
      <vt:lpstr>流域模型的快速建立</vt:lpstr>
      <vt:lpstr>可以通过识别高德地图图像，然后给河长创建标识度很高的智能识别图像</vt:lpstr>
      <vt:lpstr>目标样例</vt:lpstr>
      <vt:lpstr>集成数据需要</vt:lpstr>
      <vt:lpstr>智慧建筑的数据展示底图的自动快速生成</vt:lpstr>
      <vt:lpstr>需要引入API</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wensi</dc:creator>
  <cp:lastModifiedBy>chenwangxin</cp:lastModifiedBy>
  <cp:revision>190</cp:revision>
  <dcterms:created xsi:type="dcterms:W3CDTF">2020-12-12T14:15:57Z</dcterms:created>
  <dcterms:modified xsi:type="dcterms:W3CDTF">2020-12-12T14:15:57Z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2052-3.0.2.4882</vt:lpwstr>
  </property>
</Properties>
</file>